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notesSlides/notesSlide6.xml" ContentType="application/vnd.openxmlformats-officedocument.presentationml.notesSlide+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4.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5.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30"/>
  </p:notesMasterIdLst>
  <p:sldIdLst>
    <p:sldId id="256" r:id="rId2"/>
    <p:sldId id="257" r:id="rId3"/>
    <p:sldId id="289" r:id="rId4"/>
    <p:sldId id="258" r:id="rId5"/>
    <p:sldId id="280" r:id="rId6"/>
    <p:sldId id="285" r:id="rId7"/>
    <p:sldId id="259" r:id="rId8"/>
    <p:sldId id="286" r:id="rId9"/>
    <p:sldId id="288" r:id="rId10"/>
    <p:sldId id="290" r:id="rId11"/>
    <p:sldId id="268" r:id="rId12"/>
    <p:sldId id="269" r:id="rId13"/>
    <p:sldId id="260" r:id="rId14"/>
    <p:sldId id="283" r:id="rId15"/>
    <p:sldId id="287" r:id="rId16"/>
    <p:sldId id="272" r:id="rId17"/>
    <p:sldId id="270" r:id="rId18"/>
    <p:sldId id="282" r:id="rId19"/>
    <p:sldId id="291" r:id="rId20"/>
    <p:sldId id="261" r:id="rId21"/>
    <p:sldId id="262" r:id="rId22"/>
    <p:sldId id="263" r:id="rId23"/>
    <p:sldId id="266" r:id="rId24"/>
    <p:sldId id="267" r:id="rId25"/>
    <p:sldId id="274" r:id="rId26"/>
    <p:sldId id="278" r:id="rId27"/>
    <p:sldId id="284" r:id="rId28"/>
    <p:sldId id="2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09"/>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D3750E-78DB-4CF2-B04E-A4DCC2EA513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FCC575B-03B6-4123-A181-E7A6562771AB}">
      <dgm:prSet/>
      <dgm:spPr/>
      <dgm:t>
        <a:bodyPr/>
        <a:lstStyle/>
        <a:p>
          <a:r>
            <a:rPr lang="en-US"/>
            <a:t>Meet the Instructors</a:t>
          </a:r>
        </a:p>
      </dgm:t>
    </dgm:pt>
    <dgm:pt modelId="{6D5E287A-9098-41E4-8054-BB6A759B1340}" type="parTrans" cxnId="{6E679850-BF13-437A-AAC7-98AD2D5CD290}">
      <dgm:prSet/>
      <dgm:spPr/>
      <dgm:t>
        <a:bodyPr/>
        <a:lstStyle/>
        <a:p>
          <a:endParaRPr lang="en-US"/>
        </a:p>
      </dgm:t>
    </dgm:pt>
    <dgm:pt modelId="{41409258-938E-4348-BBB3-A5B5BE40689E}" type="sibTrans" cxnId="{6E679850-BF13-437A-AAC7-98AD2D5CD290}">
      <dgm:prSet/>
      <dgm:spPr/>
      <dgm:t>
        <a:bodyPr/>
        <a:lstStyle/>
        <a:p>
          <a:endParaRPr lang="en-US"/>
        </a:p>
      </dgm:t>
    </dgm:pt>
    <dgm:pt modelId="{A90C795D-A72D-40B8-879C-5AA981BA7ED5}">
      <dgm:prSet/>
      <dgm:spPr/>
      <dgm:t>
        <a:bodyPr/>
        <a:lstStyle/>
        <a:p>
          <a:r>
            <a:rPr lang="en-US"/>
            <a:t>What is a Medical Assistant</a:t>
          </a:r>
        </a:p>
      </dgm:t>
    </dgm:pt>
    <dgm:pt modelId="{6DE355FD-F939-4403-8918-07046F9DB190}" type="parTrans" cxnId="{A0AF1E3C-938A-42C1-A45E-3909689D259E}">
      <dgm:prSet/>
      <dgm:spPr/>
      <dgm:t>
        <a:bodyPr/>
        <a:lstStyle/>
        <a:p>
          <a:endParaRPr lang="en-US"/>
        </a:p>
      </dgm:t>
    </dgm:pt>
    <dgm:pt modelId="{82F5ED51-C9EB-4784-A542-71EADC88285A}" type="sibTrans" cxnId="{A0AF1E3C-938A-42C1-A45E-3909689D259E}">
      <dgm:prSet/>
      <dgm:spPr/>
      <dgm:t>
        <a:bodyPr/>
        <a:lstStyle/>
        <a:p>
          <a:endParaRPr lang="en-US"/>
        </a:p>
      </dgm:t>
    </dgm:pt>
    <dgm:pt modelId="{6E982763-9F1E-4D5E-B8BB-EB402663DE4E}">
      <dgm:prSet/>
      <dgm:spPr/>
      <dgm:t>
        <a:bodyPr/>
        <a:lstStyle/>
        <a:p>
          <a:r>
            <a:rPr lang="en-US"/>
            <a:t>Program Description and Overview</a:t>
          </a:r>
        </a:p>
      </dgm:t>
    </dgm:pt>
    <dgm:pt modelId="{7A6E3D09-1826-47F4-9E02-22EA6360386B}" type="parTrans" cxnId="{50CD8793-9667-4D03-A783-E312F072F9B6}">
      <dgm:prSet/>
      <dgm:spPr/>
      <dgm:t>
        <a:bodyPr/>
        <a:lstStyle/>
        <a:p>
          <a:endParaRPr lang="en-US"/>
        </a:p>
      </dgm:t>
    </dgm:pt>
    <dgm:pt modelId="{D1BD016F-0DEE-4F8F-B904-5B6EF2E5C76C}" type="sibTrans" cxnId="{50CD8793-9667-4D03-A783-E312F072F9B6}">
      <dgm:prSet/>
      <dgm:spPr/>
      <dgm:t>
        <a:bodyPr/>
        <a:lstStyle/>
        <a:p>
          <a:endParaRPr lang="en-US"/>
        </a:p>
      </dgm:t>
    </dgm:pt>
    <dgm:pt modelId="{86127E5F-008D-4DF2-BEE1-E24563DE0227}">
      <dgm:prSet/>
      <dgm:spPr/>
      <dgm:t>
        <a:bodyPr/>
        <a:lstStyle/>
        <a:p>
          <a:r>
            <a:rPr lang="en-US"/>
            <a:t>Program Requirements</a:t>
          </a:r>
        </a:p>
      </dgm:t>
    </dgm:pt>
    <dgm:pt modelId="{8AAB5366-9E59-4062-B198-A6B8FE566521}" type="parTrans" cxnId="{C8D36C4F-A088-45BF-A2D2-7416A0B822D7}">
      <dgm:prSet/>
      <dgm:spPr/>
      <dgm:t>
        <a:bodyPr/>
        <a:lstStyle/>
        <a:p>
          <a:endParaRPr lang="en-US"/>
        </a:p>
      </dgm:t>
    </dgm:pt>
    <dgm:pt modelId="{237F45F0-2283-427C-8ABF-E650C85C2747}" type="sibTrans" cxnId="{C8D36C4F-A088-45BF-A2D2-7416A0B822D7}">
      <dgm:prSet/>
      <dgm:spPr/>
      <dgm:t>
        <a:bodyPr/>
        <a:lstStyle/>
        <a:p>
          <a:endParaRPr lang="en-US"/>
        </a:p>
      </dgm:t>
    </dgm:pt>
    <dgm:pt modelId="{E566882E-0CAF-4BF8-944A-996DD102AD0A}">
      <dgm:prSet/>
      <dgm:spPr/>
      <dgm:t>
        <a:bodyPr/>
        <a:lstStyle/>
        <a:p>
          <a:r>
            <a:rPr lang="en-US"/>
            <a:t>How to Be Successful</a:t>
          </a:r>
        </a:p>
      </dgm:t>
    </dgm:pt>
    <dgm:pt modelId="{EAB86CF2-D67E-4613-98B6-47817EFAB853}" type="sibTrans" cxnId="{22963E04-6907-4801-B235-E55565641896}">
      <dgm:prSet/>
      <dgm:spPr/>
      <dgm:t>
        <a:bodyPr/>
        <a:lstStyle/>
        <a:p>
          <a:endParaRPr lang="en-US"/>
        </a:p>
      </dgm:t>
    </dgm:pt>
    <dgm:pt modelId="{2B55B7A2-6F1C-4C47-9C48-24318F2F0D95}" type="parTrans" cxnId="{22963E04-6907-4801-B235-E55565641896}">
      <dgm:prSet/>
      <dgm:spPr/>
      <dgm:t>
        <a:bodyPr/>
        <a:lstStyle/>
        <a:p>
          <a:endParaRPr lang="en-US"/>
        </a:p>
      </dgm:t>
    </dgm:pt>
    <dgm:pt modelId="{4044E7D7-40E2-2A44-A15D-AA86179090FD}" type="pres">
      <dgm:prSet presAssocID="{8BD3750E-78DB-4CF2-B04E-A4DCC2EA513B}" presName="linear" presStyleCnt="0">
        <dgm:presLayoutVars>
          <dgm:animLvl val="lvl"/>
          <dgm:resizeHandles val="exact"/>
        </dgm:presLayoutVars>
      </dgm:prSet>
      <dgm:spPr/>
    </dgm:pt>
    <dgm:pt modelId="{39487AC5-3524-674C-8A34-5EBA9C847ABD}" type="pres">
      <dgm:prSet presAssocID="{3FCC575B-03B6-4123-A181-E7A6562771AB}" presName="parentText" presStyleLbl="node1" presStyleIdx="0" presStyleCnt="5">
        <dgm:presLayoutVars>
          <dgm:chMax val="0"/>
          <dgm:bulletEnabled val="1"/>
        </dgm:presLayoutVars>
      </dgm:prSet>
      <dgm:spPr/>
    </dgm:pt>
    <dgm:pt modelId="{BBF0566D-4C25-FD45-96FE-82ED1DB7A595}" type="pres">
      <dgm:prSet presAssocID="{41409258-938E-4348-BBB3-A5B5BE40689E}" presName="spacer" presStyleCnt="0"/>
      <dgm:spPr/>
    </dgm:pt>
    <dgm:pt modelId="{0FE00226-EB26-694F-97F9-FC2DFF61D6BD}" type="pres">
      <dgm:prSet presAssocID="{A90C795D-A72D-40B8-879C-5AA981BA7ED5}" presName="parentText" presStyleLbl="node1" presStyleIdx="1" presStyleCnt="5" custLinFactNeighborX="270" custLinFactNeighborY="-38771">
        <dgm:presLayoutVars>
          <dgm:chMax val="0"/>
          <dgm:bulletEnabled val="1"/>
        </dgm:presLayoutVars>
      </dgm:prSet>
      <dgm:spPr/>
    </dgm:pt>
    <dgm:pt modelId="{4930BEEA-0D2E-4E45-88B6-06A42EFA58DD}" type="pres">
      <dgm:prSet presAssocID="{82F5ED51-C9EB-4784-A542-71EADC88285A}" presName="spacer" presStyleCnt="0"/>
      <dgm:spPr/>
    </dgm:pt>
    <dgm:pt modelId="{963CEDF2-A6F4-8F42-A07B-1E89F11978A8}" type="pres">
      <dgm:prSet presAssocID="{6E982763-9F1E-4D5E-B8BB-EB402663DE4E}" presName="parentText" presStyleLbl="node1" presStyleIdx="2" presStyleCnt="5">
        <dgm:presLayoutVars>
          <dgm:chMax val="0"/>
          <dgm:bulletEnabled val="1"/>
        </dgm:presLayoutVars>
      </dgm:prSet>
      <dgm:spPr/>
    </dgm:pt>
    <dgm:pt modelId="{44DF85F4-D8FC-104E-AE00-CA42F7FAD239}" type="pres">
      <dgm:prSet presAssocID="{D1BD016F-0DEE-4F8F-B904-5B6EF2E5C76C}" presName="spacer" presStyleCnt="0"/>
      <dgm:spPr/>
    </dgm:pt>
    <dgm:pt modelId="{5493CF67-8C35-A14F-9E45-6A304D7F28A6}" type="pres">
      <dgm:prSet presAssocID="{86127E5F-008D-4DF2-BEE1-E24563DE0227}" presName="parentText" presStyleLbl="node1" presStyleIdx="3" presStyleCnt="5">
        <dgm:presLayoutVars>
          <dgm:chMax val="0"/>
          <dgm:bulletEnabled val="1"/>
        </dgm:presLayoutVars>
      </dgm:prSet>
      <dgm:spPr/>
    </dgm:pt>
    <dgm:pt modelId="{76A77764-206F-DD42-B0E9-517D1C10006C}" type="pres">
      <dgm:prSet presAssocID="{237F45F0-2283-427C-8ABF-E650C85C2747}" presName="spacer" presStyleCnt="0"/>
      <dgm:spPr/>
    </dgm:pt>
    <dgm:pt modelId="{169A1127-8FCF-4A4A-8064-51646F9D0B76}" type="pres">
      <dgm:prSet presAssocID="{E566882E-0CAF-4BF8-944A-996DD102AD0A}" presName="parentText" presStyleLbl="node1" presStyleIdx="4" presStyleCnt="5" custLinFactNeighborX="349">
        <dgm:presLayoutVars>
          <dgm:chMax val="0"/>
          <dgm:bulletEnabled val="1"/>
        </dgm:presLayoutVars>
      </dgm:prSet>
      <dgm:spPr/>
    </dgm:pt>
  </dgm:ptLst>
  <dgm:cxnLst>
    <dgm:cxn modelId="{22963E04-6907-4801-B235-E55565641896}" srcId="{8BD3750E-78DB-4CF2-B04E-A4DCC2EA513B}" destId="{E566882E-0CAF-4BF8-944A-996DD102AD0A}" srcOrd="4" destOrd="0" parTransId="{2B55B7A2-6F1C-4C47-9C48-24318F2F0D95}" sibTransId="{EAB86CF2-D67E-4613-98B6-47817EFAB853}"/>
    <dgm:cxn modelId="{A0AF1E3C-938A-42C1-A45E-3909689D259E}" srcId="{8BD3750E-78DB-4CF2-B04E-A4DCC2EA513B}" destId="{A90C795D-A72D-40B8-879C-5AA981BA7ED5}" srcOrd="1" destOrd="0" parTransId="{6DE355FD-F939-4403-8918-07046F9DB190}" sibTransId="{82F5ED51-C9EB-4784-A542-71EADC88285A}"/>
    <dgm:cxn modelId="{78F1685C-2E4F-D54C-A708-CA7089903BD3}" type="presOf" srcId="{8BD3750E-78DB-4CF2-B04E-A4DCC2EA513B}" destId="{4044E7D7-40E2-2A44-A15D-AA86179090FD}" srcOrd="0" destOrd="0" presId="urn:microsoft.com/office/officeart/2005/8/layout/vList2"/>
    <dgm:cxn modelId="{0AAA6E64-F2BF-1242-975A-068DA38CAF22}" type="presOf" srcId="{6E982763-9F1E-4D5E-B8BB-EB402663DE4E}" destId="{963CEDF2-A6F4-8F42-A07B-1E89F11978A8}" srcOrd="0" destOrd="0" presId="urn:microsoft.com/office/officeart/2005/8/layout/vList2"/>
    <dgm:cxn modelId="{C8D36C4F-A088-45BF-A2D2-7416A0B822D7}" srcId="{8BD3750E-78DB-4CF2-B04E-A4DCC2EA513B}" destId="{86127E5F-008D-4DF2-BEE1-E24563DE0227}" srcOrd="3" destOrd="0" parTransId="{8AAB5366-9E59-4062-B198-A6B8FE566521}" sibTransId="{237F45F0-2283-427C-8ABF-E650C85C2747}"/>
    <dgm:cxn modelId="{6E679850-BF13-437A-AAC7-98AD2D5CD290}" srcId="{8BD3750E-78DB-4CF2-B04E-A4DCC2EA513B}" destId="{3FCC575B-03B6-4123-A181-E7A6562771AB}" srcOrd="0" destOrd="0" parTransId="{6D5E287A-9098-41E4-8054-BB6A759B1340}" sibTransId="{41409258-938E-4348-BBB3-A5B5BE40689E}"/>
    <dgm:cxn modelId="{1FE07656-6924-4945-96E7-E63AECD3D2B5}" type="presOf" srcId="{A90C795D-A72D-40B8-879C-5AA981BA7ED5}" destId="{0FE00226-EB26-694F-97F9-FC2DFF61D6BD}" srcOrd="0" destOrd="0" presId="urn:microsoft.com/office/officeart/2005/8/layout/vList2"/>
    <dgm:cxn modelId="{50CD8793-9667-4D03-A783-E312F072F9B6}" srcId="{8BD3750E-78DB-4CF2-B04E-A4DCC2EA513B}" destId="{6E982763-9F1E-4D5E-B8BB-EB402663DE4E}" srcOrd="2" destOrd="0" parTransId="{7A6E3D09-1826-47F4-9E02-22EA6360386B}" sibTransId="{D1BD016F-0DEE-4F8F-B904-5B6EF2E5C76C}"/>
    <dgm:cxn modelId="{8353AFAC-53C7-8E4A-9D78-C9AD550C1AC6}" type="presOf" srcId="{3FCC575B-03B6-4123-A181-E7A6562771AB}" destId="{39487AC5-3524-674C-8A34-5EBA9C847ABD}" srcOrd="0" destOrd="0" presId="urn:microsoft.com/office/officeart/2005/8/layout/vList2"/>
    <dgm:cxn modelId="{61554DDB-1051-EE43-B8C3-6BBE289CAEA6}" type="presOf" srcId="{E566882E-0CAF-4BF8-944A-996DD102AD0A}" destId="{169A1127-8FCF-4A4A-8064-51646F9D0B76}" srcOrd="0" destOrd="0" presId="urn:microsoft.com/office/officeart/2005/8/layout/vList2"/>
    <dgm:cxn modelId="{3F0CB1EB-9A86-CD46-BF0F-BDDE7F83E84C}" type="presOf" srcId="{86127E5F-008D-4DF2-BEE1-E24563DE0227}" destId="{5493CF67-8C35-A14F-9E45-6A304D7F28A6}" srcOrd="0" destOrd="0" presId="urn:microsoft.com/office/officeart/2005/8/layout/vList2"/>
    <dgm:cxn modelId="{FCA54856-ECDC-E049-B46D-291C64224F19}" type="presParOf" srcId="{4044E7D7-40E2-2A44-A15D-AA86179090FD}" destId="{39487AC5-3524-674C-8A34-5EBA9C847ABD}" srcOrd="0" destOrd="0" presId="urn:microsoft.com/office/officeart/2005/8/layout/vList2"/>
    <dgm:cxn modelId="{1D21932C-7533-C449-86B4-606E345E4D66}" type="presParOf" srcId="{4044E7D7-40E2-2A44-A15D-AA86179090FD}" destId="{BBF0566D-4C25-FD45-96FE-82ED1DB7A595}" srcOrd="1" destOrd="0" presId="urn:microsoft.com/office/officeart/2005/8/layout/vList2"/>
    <dgm:cxn modelId="{6732AA87-9EBD-2949-838C-D063E5B80E9A}" type="presParOf" srcId="{4044E7D7-40E2-2A44-A15D-AA86179090FD}" destId="{0FE00226-EB26-694F-97F9-FC2DFF61D6BD}" srcOrd="2" destOrd="0" presId="urn:microsoft.com/office/officeart/2005/8/layout/vList2"/>
    <dgm:cxn modelId="{869B0DF0-8F9D-674F-ABF4-725BF22040E7}" type="presParOf" srcId="{4044E7D7-40E2-2A44-A15D-AA86179090FD}" destId="{4930BEEA-0D2E-4E45-88B6-06A42EFA58DD}" srcOrd="3" destOrd="0" presId="urn:microsoft.com/office/officeart/2005/8/layout/vList2"/>
    <dgm:cxn modelId="{D3209D6D-CD95-D74B-9DEC-DB9C2549FCA6}" type="presParOf" srcId="{4044E7D7-40E2-2A44-A15D-AA86179090FD}" destId="{963CEDF2-A6F4-8F42-A07B-1E89F11978A8}" srcOrd="4" destOrd="0" presId="urn:microsoft.com/office/officeart/2005/8/layout/vList2"/>
    <dgm:cxn modelId="{D2C2D344-F794-AB42-A58D-7D806FA574EA}" type="presParOf" srcId="{4044E7D7-40E2-2A44-A15D-AA86179090FD}" destId="{44DF85F4-D8FC-104E-AE00-CA42F7FAD239}" srcOrd="5" destOrd="0" presId="urn:microsoft.com/office/officeart/2005/8/layout/vList2"/>
    <dgm:cxn modelId="{03A8C039-7A91-B847-81BD-16708593910C}" type="presParOf" srcId="{4044E7D7-40E2-2A44-A15D-AA86179090FD}" destId="{5493CF67-8C35-A14F-9E45-6A304D7F28A6}" srcOrd="6" destOrd="0" presId="urn:microsoft.com/office/officeart/2005/8/layout/vList2"/>
    <dgm:cxn modelId="{01326740-8E5A-CF46-B664-B718B6B66715}" type="presParOf" srcId="{4044E7D7-40E2-2A44-A15D-AA86179090FD}" destId="{76A77764-206F-DD42-B0E9-517D1C10006C}" srcOrd="7" destOrd="0" presId="urn:microsoft.com/office/officeart/2005/8/layout/vList2"/>
    <dgm:cxn modelId="{3DAAE9CD-2739-A44C-9B93-6D9711EAD6B1}" type="presParOf" srcId="{4044E7D7-40E2-2A44-A15D-AA86179090FD}" destId="{169A1127-8FCF-4A4A-8064-51646F9D0B7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7D6926-2603-4837-9087-4C0D4761F60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FD9B443-6E35-49B7-A21E-CF39CBAA56BE}">
      <dgm:prSet/>
      <dgm:spPr/>
      <dgm:t>
        <a:bodyPr/>
        <a:lstStyle/>
        <a:p>
          <a:r>
            <a:rPr lang="en-US"/>
            <a:t>Have an active health insurance. </a:t>
          </a:r>
        </a:p>
      </dgm:t>
    </dgm:pt>
    <dgm:pt modelId="{6A98736E-8BBD-4534-9E81-A05783C93C1C}" type="parTrans" cxnId="{297E7BDA-5377-43F0-82AF-9C07BBA9A0A5}">
      <dgm:prSet/>
      <dgm:spPr/>
      <dgm:t>
        <a:bodyPr/>
        <a:lstStyle/>
        <a:p>
          <a:endParaRPr lang="en-US"/>
        </a:p>
      </dgm:t>
    </dgm:pt>
    <dgm:pt modelId="{CF536766-E66D-4572-9FFD-6183FBC3C30A}" type="sibTrans" cxnId="{297E7BDA-5377-43F0-82AF-9C07BBA9A0A5}">
      <dgm:prSet/>
      <dgm:spPr/>
      <dgm:t>
        <a:bodyPr/>
        <a:lstStyle/>
        <a:p>
          <a:endParaRPr lang="en-US"/>
        </a:p>
      </dgm:t>
    </dgm:pt>
    <dgm:pt modelId="{1BC850EE-CAE8-4BE5-94F5-F295F6E53172}">
      <dgm:prSet/>
      <dgm:spPr/>
      <dgm:t>
        <a:bodyPr/>
        <a:lstStyle/>
        <a:p>
          <a:r>
            <a:rPr lang="en-US"/>
            <a:t>Computer and Internet Access</a:t>
          </a:r>
        </a:p>
      </dgm:t>
    </dgm:pt>
    <dgm:pt modelId="{084CC541-0E69-46EF-8613-B0121254DC43}" type="parTrans" cxnId="{33FC868F-B868-454E-83BE-C8C5E2517CE4}">
      <dgm:prSet/>
      <dgm:spPr/>
      <dgm:t>
        <a:bodyPr/>
        <a:lstStyle/>
        <a:p>
          <a:endParaRPr lang="en-US"/>
        </a:p>
      </dgm:t>
    </dgm:pt>
    <dgm:pt modelId="{56CFDF48-8D44-474A-8BCA-18157565AE04}" type="sibTrans" cxnId="{33FC868F-B868-454E-83BE-C8C5E2517CE4}">
      <dgm:prSet/>
      <dgm:spPr/>
      <dgm:t>
        <a:bodyPr/>
        <a:lstStyle/>
        <a:p>
          <a:endParaRPr lang="en-US"/>
        </a:p>
      </dgm:t>
    </dgm:pt>
    <dgm:pt modelId="{BFD6A3A0-945D-4400-AAB0-03A5B0DDE830}">
      <dgm:prSet/>
      <dgm:spPr/>
      <dgm:t>
        <a:bodyPr/>
        <a:lstStyle/>
        <a:p>
          <a:r>
            <a:rPr lang="en-US"/>
            <a:t>Computer competency.</a:t>
          </a:r>
        </a:p>
      </dgm:t>
    </dgm:pt>
    <dgm:pt modelId="{2F5617A7-30B0-4F4F-971F-E3559A4A7DD1}" type="parTrans" cxnId="{1465C7A0-9ECB-407E-AB1A-D5FE44CDAD79}">
      <dgm:prSet/>
      <dgm:spPr/>
      <dgm:t>
        <a:bodyPr/>
        <a:lstStyle/>
        <a:p>
          <a:endParaRPr lang="en-US"/>
        </a:p>
      </dgm:t>
    </dgm:pt>
    <dgm:pt modelId="{407AA3A1-948E-40CD-9D34-B008EE6B9110}" type="sibTrans" cxnId="{1465C7A0-9ECB-407E-AB1A-D5FE44CDAD79}">
      <dgm:prSet/>
      <dgm:spPr/>
      <dgm:t>
        <a:bodyPr/>
        <a:lstStyle/>
        <a:p>
          <a:endParaRPr lang="en-US"/>
        </a:p>
      </dgm:t>
    </dgm:pt>
    <dgm:pt modelId="{5791C82F-F8FB-6840-AF5A-0D3C124B4066}" type="pres">
      <dgm:prSet presAssocID="{707D6926-2603-4837-9087-4C0D4761F606}" presName="diagram" presStyleCnt="0">
        <dgm:presLayoutVars>
          <dgm:dir/>
          <dgm:resizeHandles val="exact"/>
        </dgm:presLayoutVars>
      </dgm:prSet>
      <dgm:spPr/>
    </dgm:pt>
    <dgm:pt modelId="{1975F6CA-B558-1040-B13E-71D151747850}" type="pres">
      <dgm:prSet presAssocID="{DFD9B443-6E35-49B7-A21E-CF39CBAA56BE}" presName="node" presStyleLbl="node1" presStyleIdx="0" presStyleCnt="3">
        <dgm:presLayoutVars>
          <dgm:bulletEnabled val="1"/>
        </dgm:presLayoutVars>
      </dgm:prSet>
      <dgm:spPr/>
    </dgm:pt>
    <dgm:pt modelId="{0F1D8D8D-3B75-FE4C-875E-09A01DBB6F4C}" type="pres">
      <dgm:prSet presAssocID="{CF536766-E66D-4572-9FFD-6183FBC3C30A}" presName="sibTrans" presStyleCnt="0"/>
      <dgm:spPr/>
    </dgm:pt>
    <dgm:pt modelId="{55B0E639-1DEF-7C49-B3C2-51C0B4A2BCCF}" type="pres">
      <dgm:prSet presAssocID="{1BC850EE-CAE8-4BE5-94F5-F295F6E53172}" presName="node" presStyleLbl="node1" presStyleIdx="1" presStyleCnt="3">
        <dgm:presLayoutVars>
          <dgm:bulletEnabled val="1"/>
        </dgm:presLayoutVars>
      </dgm:prSet>
      <dgm:spPr/>
    </dgm:pt>
    <dgm:pt modelId="{B2456E28-4138-234F-8721-512E94C69086}" type="pres">
      <dgm:prSet presAssocID="{56CFDF48-8D44-474A-8BCA-18157565AE04}" presName="sibTrans" presStyleCnt="0"/>
      <dgm:spPr/>
    </dgm:pt>
    <dgm:pt modelId="{C7656159-3A5C-1042-9A5F-2456EC59E660}" type="pres">
      <dgm:prSet presAssocID="{BFD6A3A0-945D-4400-AAB0-03A5B0DDE830}" presName="node" presStyleLbl="node1" presStyleIdx="2" presStyleCnt="3">
        <dgm:presLayoutVars>
          <dgm:bulletEnabled val="1"/>
        </dgm:presLayoutVars>
      </dgm:prSet>
      <dgm:spPr/>
    </dgm:pt>
  </dgm:ptLst>
  <dgm:cxnLst>
    <dgm:cxn modelId="{7E0FB84C-1B5B-474F-8FEA-649880F6CED6}" type="presOf" srcId="{1BC850EE-CAE8-4BE5-94F5-F295F6E53172}" destId="{55B0E639-1DEF-7C49-B3C2-51C0B4A2BCCF}" srcOrd="0" destOrd="0" presId="urn:microsoft.com/office/officeart/2005/8/layout/default"/>
    <dgm:cxn modelId="{FCB2FD74-608F-0A45-A532-7A6110B7319F}" type="presOf" srcId="{BFD6A3A0-945D-4400-AAB0-03A5B0DDE830}" destId="{C7656159-3A5C-1042-9A5F-2456EC59E660}" srcOrd="0" destOrd="0" presId="urn:microsoft.com/office/officeart/2005/8/layout/default"/>
    <dgm:cxn modelId="{210FA080-7651-4146-B102-7A07E7245000}" type="presOf" srcId="{DFD9B443-6E35-49B7-A21E-CF39CBAA56BE}" destId="{1975F6CA-B558-1040-B13E-71D151747850}" srcOrd="0" destOrd="0" presId="urn:microsoft.com/office/officeart/2005/8/layout/default"/>
    <dgm:cxn modelId="{33FC868F-B868-454E-83BE-C8C5E2517CE4}" srcId="{707D6926-2603-4837-9087-4C0D4761F606}" destId="{1BC850EE-CAE8-4BE5-94F5-F295F6E53172}" srcOrd="1" destOrd="0" parTransId="{084CC541-0E69-46EF-8613-B0121254DC43}" sibTransId="{56CFDF48-8D44-474A-8BCA-18157565AE04}"/>
    <dgm:cxn modelId="{1465C7A0-9ECB-407E-AB1A-D5FE44CDAD79}" srcId="{707D6926-2603-4837-9087-4C0D4761F606}" destId="{BFD6A3A0-945D-4400-AAB0-03A5B0DDE830}" srcOrd="2" destOrd="0" parTransId="{2F5617A7-30B0-4F4F-971F-E3559A4A7DD1}" sibTransId="{407AA3A1-948E-40CD-9D34-B008EE6B9110}"/>
    <dgm:cxn modelId="{297E7BDA-5377-43F0-82AF-9C07BBA9A0A5}" srcId="{707D6926-2603-4837-9087-4C0D4761F606}" destId="{DFD9B443-6E35-49B7-A21E-CF39CBAA56BE}" srcOrd="0" destOrd="0" parTransId="{6A98736E-8BBD-4534-9E81-A05783C93C1C}" sibTransId="{CF536766-E66D-4572-9FFD-6183FBC3C30A}"/>
    <dgm:cxn modelId="{B170E2F2-14C9-E04A-B68C-885748969E2F}" type="presOf" srcId="{707D6926-2603-4837-9087-4C0D4761F606}" destId="{5791C82F-F8FB-6840-AF5A-0D3C124B4066}" srcOrd="0" destOrd="0" presId="urn:microsoft.com/office/officeart/2005/8/layout/default"/>
    <dgm:cxn modelId="{85B139A8-F037-AE49-8363-8B992EF89947}" type="presParOf" srcId="{5791C82F-F8FB-6840-AF5A-0D3C124B4066}" destId="{1975F6CA-B558-1040-B13E-71D151747850}" srcOrd="0" destOrd="0" presId="urn:microsoft.com/office/officeart/2005/8/layout/default"/>
    <dgm:cxn modelId="{D9FCD400-2CFB-1447-B6A9-F96EC04293D9}" type="presParOf" srcId="{5791C82F-F8FB-6840-AF5A-0D3C124B4066}" destId="{0F1D8D8D-3B75-FE4C-875E-09A01DBB6F4C}" srcOrd="1" destOrd="0" presId="urn:microsoft.com/office/officeart/2005/8/layout/default"/>
    <dgm:cxn modelId="{AB42298A-2880-FE4E-9242-2CB5A2358207}" type="presParOf" srcId="{5791C82F-F8FB-6840-AF5A-0D3C124B4066}" destId="{55B0E639-1DEF-7C49-B3C2-51C0B4A2BCCF}" srcOrd="2" destOrd="0" presId="urn:microsoft.com/office/officeart/2005/8/layout/default"/>
    <dgm:cxn modelId="{439E2C54-C5B9-0747-BAD2-95DFFBABF691}" type="presParOf" srcId="{5791C82F-F8FB-6840-AF5A-0D3C124B4066}" destId="{B2456E28-4138-234F-8721-512E94C69086}" srcOrd="3" destOrd="0" presId="urn:microsoft.com/office/officeart/2005/8/layout/default"/>
    <dgm:cxn modelId="{18C1CF4E-E672-7F40-A57F-F1085B4E229E}" type="presParOf" srcId="{5791C82F-F8FB-6840-AF5A-0D3C124B4066}" destId="{C7656159-3A5C-1042-9A5F-2456EC59E660}"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87AC5-3524-674C-8A34-5EBA9C847ABD}">
      <dsp:nvSpPr>
        <dsp:cNvPr id="0" name=""/>
        <dsp:cNvSpPr/>
      </dsp:nvSpPr>
      <dsp:spPr>
        <a:xfrm>
          <a:off x="0" y="65150"/>
          <a:ext cx="5463984"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Meet the Instructors</a:t>
          </a:r>
        </a:p>
      </dsp:txBody>
      <dsp:txXfrm>
        <a:off x="30442" y="95592"/>
        <a:ext cx="5403100" cy="562726"/>
      </dsp:txXfrm>
    </dsp:sp>
    <dsp:sp modelId="{0FE00226-EB26-694F-97F9-FC2DFF61D6BD}">
      <dsp:nvSpPr>
        <dsp:cNvPr id="0" name=""/>
        <dsp:cNvSpPr/>
      </dsp:nvSpPr>
      <dsp:spPr>
        <a:xfrm>
          <a:off x="0" y="734609"/>
          <a:ext cx="5463984"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What is a Medical Assistant</a:t>
          </a:r>
        </a:p>
      </dsp:txBody>
      <dsp:txXfrm>
        <a:off x="30442" y="765051"/>
        <a:ext cx="5403100" cy="562726"/>
      </dsp:txXfrm>
    </dsp:sp>
    <dsp:sp modelId="{963CEDF2-A6F4-8F42-A07B-1E89F11978A8}">
      <dsp:nvSpPr>
        <dsp:cNvPr id="0" name=""/>
        <dsp:cNvSpPr/>
      </dsp:nvSpPr>
      <dsp:spPr>
        <a:xfrm>
          <a:off x="0" y="1462131"/>
          <a:ext cx="5463984"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Program Description and Overview</a:t>
          </a:r>
        </a:p>
      </dsp:txBody>
      <dsp:txXfrm>
        <a:off x="30442" y="1492573"/>
        <a:ext cx="5403100" cy="562726"/>
      </dsp:txXfrm>
    </dsp:sp>
    <dsp:sp modelId="{5493CF67-8C35-A14F-9E45-6A304D7F28A6}">
      <dsp:nvSpPr>
        <dsp:cNvPr id="0" name=""/>
        <dsp:cNvSpPr/>
      </dsp:nvSpPr>
      <dsp:spPr>
        <a:xfrm>
          <a:off x="0" y="2160621"/>
          <a:ext cx="5463984"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Program Requirements</a:t>
          </a:r>
        </a:p>
      </dsp:txBody>
      <dsp:txXfrm>
        <a:off x="30442" y="2191063"/>
        <a:ext cx="5403100" cy="562726"/>
      </dsp:txXfrm>
    </dsp:sp>
    <dsp:sp modelId="{169A1127-8FCF-4A4A-8064-51646F9D0B76}">
      <dsp:nvSpPr>
        <dsp:cNvPr id="0" name=""/>
        <dsp:cNvSpPr/>
      </dsp:nvSpPr>
      <dsp:spPr>
        <a:xfrm>
          <a:off x="0" y="2859111"/>
          <a:ext cx="5463984"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How to Be Successful</a:t>
          </a:r>
        </a:p>
      </dsp:txBody>
      <dsp:txXfrm>
        <a:off x="30442" y="2889553"/>
        <a:ext cx="5403100" cy="562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5F6CA-B558-1040-B13E-71D151747850}">
      <dsp:nvSpPr>
        <dsp:cNvPr id="0" name=""/>
        <dsp:cNvSpPr/>
      </dsp:nvSpPr>
      <dsp:spPr>
        <a:xfrm>
          <a:off x="633573" y="108"/>
          <a:ext cx="2679727" cy="16078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Have an active health insurance. </a:t>
          </a:r>
        </a:p>
      </dsp:txBody>
      <dsp:txXfrm>
        <a:off x="633573" y="108"/>
        <a:ext cx="2679727" cy="1607836"/>
      </dsp:txXfrm>
    </dsp:sp>
    <dsp:sp modelId="{55B0E639-1DEF-7C49-B3C2-51C0B4A2BCCF}">
      <dsp:nvSpPr>
        <dsp:cNvPr id="0" name=""/>
        <dsp:cNvSpPr/>
      </dsp:nvSpPr>
      <dsp:spPr>
        <a:xfrm>
          <a:off x="3581274" y="108"/>
          <a:ext cx="2679727" cy="16078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Computer and Internet Access</a:t>
          </a:r>
        </a:p>
      </dsp:txBody>
      <dsp:txXfrm>
        <a:off x="3581274" y="108"/>
        <a:ext cx="2679727" cy="1607836"/>
      </dsp:txXfrm>
    </dsp:sp>
    <dsp:sp modelId="{C7656159-3A5C-1042-9A5F-2456EC59E660}">
      <dsp:nvSpPr>
        <dsp:cNvPr id="0" name=""/>
        <dsp:cNvSpPr/>
      </dsp:nvSpPr>
      <dsp:spPr>
        <a:xfrm>
          <a:off x="2107424" y="1875918"/>
          <a:ext cx="2679727" cy="16078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Computer competency.</a:t>
          </a:r>
        </a:p>
      </dsp:txBody>
      <dsp:txXfrm>
        <a:off x="2107424" y="1875918"/>
        <a:ext cx="2679727" cy="16078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6T20:34:30.781"/>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30T01:12:27.999"/>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30T05:46:03.275"/>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30T01:19:44.706"/>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30T01:13:51.578"/>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1ED02B-0BF0-4C15-BE50-A66591D354CD}" type="datetimeFigureOut">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0B9FE-88EE-41C3-9A14-030532A463CA}" type="slidenum">
              <a:t>‹#›</a:t>
            </a:fld>
            <a:endParaRPr lang="en-US"/>
          </a:p>
        </p:txBody>
      </p:sp>
    </p:spTree>
    <p:extLst>
      <p:ext uri="{BB962C8B-B14F-4D97-AF65-F5344CB8AC3E}">
        <p14:creationId xmlns:p14="http://schemas.microsoft.com/office/powerpoint/2010/main" val="465421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Lea to introduce</a:t>
            </a:r>
          </a:p>
        </p:txBody>
      </p:sp>
      <p:sp>
        <p:nvSpPr>
          <p:cNvPr id="4" name="Slide Number Placeholder 3"/>
          <p:cNvSpPr>
            <a:spLocks noGrp="1"/>
          </p:cNvSpPr>
          <p:nvPr>
            <p:ph type="sldNum" sz="quarter" idx="5"/>
          </p:nvPr>
        </p:nvSpPr>
        <p:spPr/>
        <p:txBody>
          <a:bodyPr/>
          <a:lstStyle/>
          <a:p>
            <a:fld id="{F760B9FE-88EE-41C3-9A14-030532A463CA}" type="slidenum">
              <a:t>1</a:t>
            </a:fld>
            <a:endParaRPr lang="en-US"/>
          </a:p>
        </p:txBody>
      </p:sp>
    </p:spTree>
    <p:extLst>
      <p:ext uri="{BB962C8B-B14F-4D97-AF65-F5344CB8AC3E}">
        <p14:creationId xmlns:p14="http://schemas.microsoft.com/office/powerpoint/2010/main" val="1190512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Lea</a:t>
            </a:r>
          </a:p>
        </p:txBody>
      </p:sp>
      <p:sp>
        <p:nvSpPr>
          <p:cNvPr id="4" name="Slide Number Placeholder 3"/>
          <p:cNvSpPr>
            <a:spLocks noGrp="1"/>
          </p:cNvSpPr>
          <p:nvPr>
            <p:ph type="sldNum" sz="quarter" idx="5"/>
          </p:nvPr>
        </p:nvSpPr>
        <p:spPr/>
        <p:txBody>
          <a:bodyPr/>
          <a:lstStyle/>
          <a:p>
            <a:fld id="{F760B9FE-88EE-41C3-9A14-030532A463CA}" type="slidenum">
              <a:t>16</a:t>
            </a:fld>
            <a:endParaRPr lang="en-US"/>
          </a:p>
        </p:txBody>
      </p:sp>
    </p:spTree>
    <p:extLst>
      <p:ext uri="{BB962C8B-B14F-4D97-AF65-F5344CB8AC3E}">
        <p14:creationId xmlns:p14="http://schemas.microsoft.com/office/powerpoint/2010/main" val="3550980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Lea</a:t>
            </a:r>
          </a:p>
        </p:txBody>
      </p:sp>
      <p:sp>
        <p:nvSpPr>
          <p:cNvPr id="4" name="Slide Number Placeholder 3"/>
          <p:cNvSpPr>
            <a:spLocks noGrp="1"/>
          </p:cNvSpPr>
          <p:nvPr>
            <p:ph type="sldNum" sz="quarter" idx="5"/>
          </p:nvPr>
        </p:nvSpPr>
        <p:spPr/>
        <p:txBody>
          <a:bodyPr/>
          <a:lstStyle/>
          <a:p>
            <a:fld id="{F760B9FE-88EE-41C3-9A14-030532A463CA}" type="slidenum">
              <a:t>17</a:t>
            </a:fld>
            <a:endParaRPr lang="en-US"/>
          </a:p>
        </p:txBody>
      </p:sp>
    </p:spTree>
    <p:extLst>
      <p:ext uri="{BB962C8B-B14F-4D97-AF65-F5344CB8AC3E}">
        <p14:creationId xmlns:p14="http://schemas.microsoft.com/office/powerpoint/2010/main" val="1184813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Jim</a:t>
            </a:r>
          </a:p>
        </p:txBody>
      </p:sp>
      <p:sp>
        <p:nvSpPr>
          <p:cNvPr id="4" name="Slide Number Placeholder 3"/>
          <p:cNvSpPr>
            <a:spLocks noGrp="1"/>
          </p:cNvSpPr>
          <p:nvPr>
            <p:ph type="sldNum" sz="quarter" idx="5"/>
          </p:nvPr>
        </p:nvSpPr>
        <p:spPr/>
        <p:txBody>
          <a:bodyPr/>
          <a:lstStyle/>
          <a:p>
            <a:fld id="{F760B9FE-88EE-41C3-9A14-030532A463CA}" type="slidenum">
              <a:t>18</a:t>
            </a:fld>
            <a:endParaRPr lang="en-US"/>
          </a:p>
        </p:txBody>
      </p:sp>
    </p:spTree>
    <p:extLst>
      <p:ext uri="{BB962C8B-B14F-4D97-AF65-F5344CB8AC3E}">
        <p14:creationId xmlns:p14="http://schemas.microsoft.com/office/powerpoint/2010/main" val="4072841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Jim</a:t>
            </a:r>
          </a:p>
        </p:txBody>
      </p:sp>
      <p:sp>
        <p:nvSpPr>
          <p:cNvPr id="4" name="Slide Number Placeholder 3"/>
          <p:cNvSpPr>
            <a:spLocks noGrp="1"/>
          </p:cNvSpPr>
          <p:nvPr>
            <p:ph type="sldNum" sz="quarter" idx="5"/>
          </p:nvPr>
        </p:nvSpPr>
        <p:spPr/>
        <p:txBody>
          <a:bodyPr/>
          <a:lstStyle/>
          <a:p>
            <a:fld id="{F760B9FE-88EE-41C3-9A14-030532A463CA}" type="slidenum">
              <a:t>19</a:t>
            </a:fld>
            <a:endParaRPr lang="en-US"/>
          </a:p>
        </p:txBody>
      </p:sp>
    </p:spTree>
    <p:extLst>
      <p:ext uri="{BB962C8B-B14F-4D97-AF65-F5344CB8AC3E}">
        <p14:creationId xmlns:p14="http://schemas.microsoft.com/office/powerpoint/2010/main" val="4014404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Jim</a:t>
            </a:r>
          </a:p>
        </p:txBody>
      </p:sp>
      <p:sp>
        <p:nvSpPr>
          <p:cNvPr id="4" name="Slide Number Placeholder 3"/>
          <p:cNvSpPr>
            <a:spLocks noGrp="1"/>
          </p:cNvSpPr>
          <p:nvPr>
            <p:ph type="sldNum" sz="quarter" idx="5"/>
          </p:nvPr>
        </p:nvSpPr>
        <p:spPr/>
        <p:txBody>
          <a:bodyPr/>
          <a:lstStyle/>
          <a:p>
            <a:fld id="{F760B9FE-88EE-41C3-9A14-030532A463CA}" type="slidenum">
              <a:t>20</a:t>
            </a:fld>
            <a:endParaRPr lang="en-US"/>
          </a:p>
        </p:txBody>
      </p:sp>
    </p:spTree>
    <p:extLst>
      <p:ext uri="{BB962C8B-B14F-4D97-AF65-F5344CB8AC3E}">
        <p14:creationId xmlns:p14="http://schemas.microsoft.com/office/powerpoint/2010/main" val="1513318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Jim</a:t>
            </a:r>
          </a:p>
        </p:txBody>
      </p:sp>
      <p:sp>
        <p:nvSpPr>
          <p:cNvPr id="4" name="Slide Number Placeholder 3"/>
          <p:cNvSpPr>
            <a:spLocks noGrp="1"/>
          </p:cNvSpPr>
          <p:nvPr>
            <p:ph type="sldNum" sz="quarter" idx="5"/>
          </p:nvPr>
        </p:nvSpPr>
        <p:spPr/>
        <p:txBody>
          <a:bodyPr/>
          <a:lstStyle/>
          <a:p>
            <a:fld id="{F760B9FE-88EE-41C3-9A14-030532A463CA}" type="slidenum">
              <a:t>21</a:t>
            </a:fld>
            <a:endParaRPr lang="en-US"/>
          </a:p>
        </p:txBody>
      </p:sp>
    </p:spTree>
    <p:extLst>
      <p:ext uri="{BB962C8B-B14F-4D97-AF65-F5344CB8AC3E}">
        <p14:creationId xmlns:p14="http://schemas.microsoft.com/office/powerpoint/2010/main" val="2909593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Priscilla</a:t>
            </a:r>
          </a:p>
        </p:txBody>
      </p:sp>
      <p:sp>
        <p:nvSpPr>
          <p:cNvPr id="4" name="Slide Number Placeholder 3"/>
          <p:cNvSpPr>
            <a:spLocks noGrp="1"/>
          </p:cNvSpPr>
          <p:nvPr>
            <p:ph type="sldNum" sz="quarter" idx="5"/>
          </p:nvPr>
        </p:nvSpPr>
        <p:spPr/>
        <p:txBody>
          <a:bodyPr/>
          <a:lstStyle/>
          <a:p>
            <a:fld id="{F760B9FE-88EE-41C3-9A14-030532A463CA}" type="slidenum">
              <a:t>22</a:t>
            </a:fld>
            <a:endParaRPr lang="en-US"/>
          </a:p>
        </p:txBody>
      </p:sp>
    </p:spTree>
    <p:extLst>
      <p:ext uri="{BB962C8B-B14F-4D97-AF65-F5344CB8AC3E}">
        <p14:creationId xmlns:p14="http://schemas.microsoft.com/office/powerpoint/2010/main" val="4050798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Priscilla</a:t>
            </a:r>
          </a:p>
        </p:txBody>
      </p:sp>
      <p:sp>
        <p:nvSpPr>
          <p:cNvPr id="4" name="Slide Number Placeholder 3"/>
          <p:cNvSpPr>
            <a:spLocks noGrp="1"/>
          </p:cNvSpPr>
          <p:nvPr>
            <p:ph type="sldNum" sz="quarter" idx="5"/>
          </p:nvPr>
        </p:nvSpPr>
        <p:spPr/>
        <p:txBody>
          <a:bodyPr/>
          <a:lstStyle/>
          <a:p>
            <a:fld id="{F760B9FE-88EE-41C3-9A14-030532A463CA}" type="slidenum">
              <a:t>23</a:t>
            </a:fld>
            <a:endParaRPr lang="en-US"/>
          </a:p>
        </p:txBody>
      </p:sp>
    </p:spTree>
    <p:extLst>
      <p:ext uri="{BB962C8B-B14F-4D97-AF65-F5344CB8AC3E}">
        <p14:creationId xmlns:p14="http://schemas.microsoft.com/office/powerpoint/2010/main" val="4082192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Fatima</a:t>
            </a:r>
          </a:p>
        </p:txBody>
      </p:sp>
      <p:sp>
        <p:nvSpPr>
          <p:cNvPr id="4" name="Slide Number Placeholder 3"/>
          <p:cNvSpPr>
            <a:spLocks noGrp="1"/>
          </p:cNvSpPr>
          <p:nvPr>
            <p:ph type="sldNum" sz="quarter" idx="5"/>
          </p:nvPr>
        </p:nvSpPr>
        <p:spPr/>
        <p:txBody>
          <a:bodyPr/>
          <a:lstStyle/>
          <a:p>
            <a:fld id="{F760B9FE-88EE-41C3-9A14-030532A463CA}" type="slidenum">
              <a:t>24</a:t>
            </a:fld>
            <a:endParaRPr lang="en-US"/>
          </a:p>
        </p:txBody>
      </p:sp>
    </p:spTree>
    <p:extLst>
      <p:ext uri="{BB962C8B-B14F-4D97-AF65-F5344CB8AC3E}">
        <p14:creationId xmlns:p14="http://schemas.microsoft.com/office/powerpoint/2010/main" val="2735985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Jim </a:t>
            </a:r>
          </a:p>
        </p:txBody>
      </p:sp>
      <p:sp>
        <p:nvSpPr>
          <p:cNvPr id="4" name="Slide Number Placeholder 3"/>
          <p:cNvSpPr>
            <a:spLocks noGrp="1"/>
          </p:cNvSpPr>
          <p:nvPr>
            <p:ph type="sldNum" sz="quarter" idx="5"/>
          </p:nvPr>
        </p:nvSpPr>
        <p:spPr/>
        <p:txBody>
          <a:bodyPr/>
          <a:lstStyle/>
          <a:p>
            <a:fld id="{F760B9FE-88EE-41C3-9A14-030532A463CA}" type="slidenum">
              <a:t>25</a:t>
            </a:fld>
            <a:endParaRPr lang="en-US"/>
          </a:p>
        </p:txBody>
      </p:sp>
    </p:spTree>
    <p:extLst>
      <p:ext uri="{BB962C8B-B14F-4D97-AF65-F5344CB8AC3E}">
        <p14:creationId xmlns:p14="http://schemas.microsoft.com/office/powerpoint/2010/main" val="2146337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Lea: Go over TOC</a:t>
            </a:r>
          </a:p>
        </p:txBody>
      </p:sp>
      <p:sp>
        <p:nvSpPr>
          <p:cNvPr id="4" name="Slide Number Placeholder 3"/>
          <p:cNvSpPr>
            <a:spLocks noGrp="1"/>
          </p:cNvSpPr>
          <p:nvPr>
            <p:ph type="sldNum" sz="quarter" idx="5"/>
          </p:nvPr>
        </p:nvSpPr>
        <p:spPr/>
        <p:txBody>
          <a:bodyPr/>
          <a:lstStyle/>
          <a:p>
            <a:fld id="{F760B9FE-88EE-41C3-9A14-030532A463CA}" type="slidenum">
              <a:t>2</a:t>
            </a:fld>
            <a:endParaRPr lang="en-US"/>
          </a:p>
        </p:txBody>
      </p:sp>
    </p:spTree>
    <p:extLst>
      <p:ext uri="{BB962C8B-B14F-4D97-AF65-F5344CB8AC3E}">
        <p14:creationId xmlns:p14="http://schemas.microsoft.com/office/powerpoint/2010/main" val="4134641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Jim</a:t>
            </a:r>
          </a:p>
        </p:txBody>
      </p:sp>
      <p:sp>
        <p:nvSpPr>
          <p:cNvPr id="4" name="Slide Number Placeholder 3"/>
          <p:cNvSpPr>
            <a:spLocks noGrp="1"/>
          </p:cNvSpPr>
          <p:nvPr>
            <p:ph type="sldNum" sz="quarter" idx="5"/>
          </p:nvPr>
        </p:nvSpPr>
        <p:spPr/>
        <p:txBody>
          <a:bodyPr/>
          <a:lstStyle/>
          <a:p>
            <a:fld id="{F760B9FE-88EE-41C3-9A14-030532A463CA}" type="slidenum">
              <a:t>26</a:t>
            </a:fld>
            <a:endParaRPr lang="en-US"/>
          </a:p>
        </p:txBody>
      </p:sp>
    </p:spTree>
    <p:extLst>
      <p:ext uri="{BB962C8B-B14F-4D97-AF65-F5344CB8AC3E}">
        <p14:creationId xmlns:p14="http://schemas.microsoft.com/office/powerpoint/2010/main" val="2401014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Jim</a:t>
            </a:r>
          </a:p>
        </p:txBody>
      </p:sp>
      <p:sp>
        <p:nvSpPr>
          <p:cNvPr id="4" name="Slide Number Placeholder 3"/>
          <p:cNvSpPr>
            <a:spLocks noGrp="1"/>
          </p:cNvSpPr>
          <p:nvPr>
            <p:ph type="sldNum" sz="quarter" idx="5"/>
          </p:nvPr>
        </p:nvSpPr>
        <p:spPr/>
        <p:txBody>
          <a:bodyPr/>
          <a:lstStyle/>
          <a:p>
            <a:fld id="{F760B9FE-88EE-41C3-9A14-030532A463CA}" type="slidenum">
              <a:t>27</a:t>
            </a:fld>
            <a:endParaRPr lang="en-US"/>
          </a:p>
        </p:txBody>
      </p:sp>
    </p:spTree>
    <p:extLst>
      <p:ext uri="{BB962C8B-B14F-4D97-AF65-F5344CB8AC3E}">
        <p14:creationId xmlns:p14="http://schemas.microsoft.com/office/powerpoint/2010/main" val="1361171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Eunice</a:t>
            </a:r>
          </a:p>
        </p:txBody>
      </p:sp>
      <p:sp>
        <p:nvSpPr>
          <p:cNvPr id="4" name="Slide Number Placeholder 3"/>
          <p:cNvSpPr>
            <a:spLocks noGrp="1"/>
          </p:cNvSpPr>
          <p:nvPr>
            <p:ph type="sldNum" sz="quarter" idx="5"/>
          </p:nvPr>
        </p:nvSpPr>
        <p:spPr/>
        <p:txBody>
          <a:bodyPr/>
          <a:lstStyle/>
          <a:p>
            <a:fld id="{F760B9FE-88EE-41C3-9A14-030532A463CA}" type="slidenum">
              <a:t>28</a:t>
            </a:fld>
            <a:endParaRPr lang="en-US"/>
          </a:p>
        </p:txBody>
      </p:sp>
    </p:spTree>
    <p:extLst>
      <p:ext uri="{BB962C8B-B14F-4D97-AF65-F5344CB8AC3E}">
        <p14:creationId xmlns:p14="http://schemas.microsoft.com/office/powerpoint/2010/main" val="128086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Lea</a:t>
            </a:r>
          </a:p>
        </p:txBody>
      </p:sp>
      <p:sp>
        <p:nvSpPr>
          <p:cNvPr id="4" name="Slide Number Placeholder 3"/>
          <p:cNvSpPr>
            <a:spLocks noGrp="1"/>
          </p:cNvSpPr>
          <p:nvPr>
            <p:ph type="sldNum" sz="quarter" idx="5"/>
          </p:nvPr>
        </p:nvSpPr>
        <p:spPr/>
        <p:txBody>
          <a:bodyPr/>
          <a:lstStyle/>
          <a:p>
            <a:fld id="{F760B9FE-88EE-41C3-9A14-030532A463CA}" type="slidenum">
              <a:t>9</a:t>
            </a:fld>
            <a:endParaRPr lang="en-US"/>
          </a:p>
        </p:txBody>
      </p:sp>
    </p:spTree>
    <p:extLst>
      <p:ext uri="{BB962C8B-B14F-4D97-AF65-F5344CB8AC3E}">
        <p14:creationId xmlns:p14="http://schemas.microsoft.com/office/powerpoint/2010/main" val="3658583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Lea</a:t>
            </a:r>
          </a:p>
        </p:txBody>
      </p:sp>
      <p:sp>
        <p:nvSpPr>
          <p:cNvPr id="4" name="Slide Number Placeholder 3"/>
          <p:cNvSpPr>
            <a:spLocks noGrp="1"/>
          </p:cNvSpPr>
          <p:nvPr>
            <p:ph type="sldNum" sz="quarter" idx="5"/>
          </p:nvPr>
        </p:nvSpPr>
        <p:spPr/>
        <p:txBody>
          <a:bodyPr/>
          <a:lstStyle/>
          <a:p>
            <a:fld id="{F760B9FE-88EE-41C3-9A14-030532A463CA}" type="slidenum">
              <a:t>10</a:t>
            </a:fld>
            <a:endParaRPr lang="en-US"/>
          </a:p>
        </p:txBody>
      </p:sp>
    </p:spTree>
    <p:extLst>
      <p:ext uri="{BB962C8B-B14F-4D97-AF65-F5344CB8AC3E}">
        <p14:creationId xmlns:p14="http://schemas.microsoft.com/office/powerpoint/2010/main" val="2382434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Lea</a:t>
            </a:r>
          </a:p>
        </p:txBody>
      </p:sp>
      <p:sp>
        <p:nvSpPr>
          <p:cNvPr id="4" name="Slide Number Placeholder 3"/>
          <p:cNvSpPr>
            <a:spLocks noGrp="1"/>
          </p:cNvSpPr>
          <p:nvPr>
            <p:ph type="sldNum" sz="quarter" idx="5"/>
          </p:nvPr>
        </p:nvSpPr>
        <p:spPr/>
        <p:txBody>
          <a:bodyPr/>
          <a:lstStyle/>
          <a:p>
            <a:fld id="{F760B9FE-88EE-41C3-9A14-030532A463CA}" type="slidenum">
              <a:t>11</a:t>
            </a:fld>
            <a:endParaRPr lang="en-US"/>
          </a:p>
        </p:txBody>
      </p:sp>
    </p:spTree>
    <p:extLst>
      <p:ext uri="{BB962C8B-B14F-4D97-AF65-F5344CB8AC3E}">
        <p14:creationId xmlns:p14="http://schemas.microsoft.com/office/powerpoint/2010/main" val="2444656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Priscilla</a:t>
            </a:r>
          </a:p>
        </p:txBody>
      </p:sp>
      <p:sp>
        <p:nvSpPr>
          <p:cNvPr id="4" name="Slide Number Placeholder 3"/>
          <p:cNvSpPr>
            <a:spLocks noGrp="1"/>
          </p:cNvSpPr>
          <p:nvPr>
            <p:ph type="sldNum" sz="quarter" idx="5"/>
          </p:nvPr>
        </p:nvSpPr>
        <p:spPr/>
        <p:txBody>
          <a:bodyPr/>
          <a:lstStyle/>
          <a:p>
            <a:fld id="{F760B9FE-88EE-41C3-9A14-030532A463CA}" type="slidenum">
              <a:t>12</a:t>
            </a:fld>
            <a:endParaRPr lang="en-US"/>
          </a:p>
        </p:txBody>
      </p:sp>
    </p:spTree>
    <p:extLst>
      <p:ext uri="{BB962C8B-B14F-4D97-AF65-F5344CB8AC3E}">
        <p14:creationId xmlns:p14="http://schemas.microsoft.com/office/powerpoint/2010/main" val="2458645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Priscilla</a:t>
            </a:r>
          </a:p>
        </p:txBody>
      </p:sp>
      <p:sp>
        <p:nvSpPr>
          <p:cNvPr id="4" name="Slide Number Placeholder 3"/>
          <p:cNvSpPr>
            <a:spLocks noGrp="1"/>
          </p:cNvSpPr>
          <p:nvPr>
            <p:ph type="sldNum" sz="quarter" idx="5"/>
          </p:nvPr>
        </p:nvSpPr>
        <p:spPr/>
        <p:txBody>
          <a:bodyPr/>
          <a:lstStyle/>
          <a:p>
            <a:fld id="{F760B9FE-88EE-41C3-9A14-030532A463CA}" type="slidenum">
              <a:t>13</a:t>
            </a:fld>
            <a:endParaRPr lang="en-US"/>
          </a:p>
        </p:txBody>
      </p:sp>
    </p:spTree>
    <p:extLst>
      <p:ext uri="{BB962C8B-B14F-4D97-AF65-F5344CB8AC3E}">
        <p14:creationId xmlns:p14="http://schemas.microsoft.com/office/powerpoint/2010/main" val="12731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Fatima</a:t>
            </a:r>
          </a:p>
        </p:txBody>
      </p:sp>
      <p:sp>
        <p:nvSpPr>
          <p:cNvPr id="4" name="Slide Number Placeholder 3"/>
          <p:cNvSpPr>
            <a:spLocks noGrp="1"/>
          </p:cNvSpPr>
          <p:nvPr>
            <p:ph type="sldNum" sz="quarter" idx="5"/>
          </p:nvPr>
        </p:nvSpPr>
        <p:spPr/>
        <p:txBody>
          <a:bodyPr/>
          <a:lstStyle/>
          <a:p>
            <a:fld id="{F760B9FE-88EE-41C3-9A14-030532A463CA}" type="slidenum">
              <a:t>14</a:t>
            </a:fld>
            <a:endParaRPr lang="en-US"/>
          </a:p>
        </p:txBody>
      </p:sp>
    </p:spTree>
    <p:extLst>
      <p:ext uri="{BB962C8B-B14F-4D97-AF65-F5344CB8AC3E}">
        <p14:creationId xmlns:p14="http://schemas.microsoft.com/office/powerpoint/2010/main" val="1255699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Eunice</a:t>
            </a:r>
          </a:p>
        </p:txBody>
      </p:sp>
      <p:sp>
        <p:nvSpPr>
          <p:cNvPr id="4" name="Slide Number Placeholder 3"/>
          <p:cNvSpPr>
            <a:spLocks noGrp="1"/>
          </p:cNvSpPr>
          <p:nvPr>
            <p:ph type="sldNum" sz="quarter" idx="5"/>
          </p:nvPr>
        </p:nvSpPr>
        <p:spPr/>
        <p:txBody>
          <a:bodyPr/>
          <a:lstStyle/>
          <a:p>
            <a:fld id="{F760B9FE-88EE-41C3-9A14-030532A463CA}" type="slidenum">
              <a:t>15</a:t>
            </a:fld>
            <a:endParaRPr lang="en-US"/>
          </a:p>
        </p:txBody>
      </p:sp>
    </p:spTree>
    <p:extLst>
      <p:ext uri="{BB962C8B-B14F-4D97-AF65-F5344CB8AC3E}">
        <p14:creationId xmlns:p14="http://schemas.microsoft.com/office/powerpoint/2010/main" val="24715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12/7/2022</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31177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12/7/2022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715374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12/7/2022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66226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12/7/2022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53099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12/7/2022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81638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12/7/2022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0250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12/7/2022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85824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12/7/2022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7484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12/7/2022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24545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12/7/2022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105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12/7/2022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709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12/7/2022</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23712758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courses.lumenlearning.com/virtuallearningdesigndelivery/chapter/5-blended-learning-design/" TargetMode="External"/></Relationships>
</file>

<file path=ppt/slides/_rels/slide14.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2019.igem.org/Team:Nottingham/Collaborations" TargetMode="External"/><Relationship Id="rId5" Type="http://schemas.openxmlformats.org/officeDocument/2006/relationships/diagramQuickStyle" Target="../diagrams/quickStyle1.xml"/><Relationship Id="rId10" Type="http://schemas.openxmlformats.org/officeDocument/2006/relationships/image" Target="../media/image2.png"/><Relationship Id="rId4" Type="http://schemas.openxmlformats.org/officeDocument/2006/relationships/diagramLayout" Target="../diagrams/layout1.xml"/><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https://www.rtc.edu/sites/default/files/Crimes-Against-Persons.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thenotice.net/2020/04/kristin-ess-bittersweet-gloss-review/"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flickr.com/photos/supporttattoosandpiercingsatwork/8583664059/" TargetMode="External"/><Relationship Id="rId5" Type="http://schemas.openxmlformats.org/officeDocument/2006/relationships/image" Target="../media/image23.jpeg"/><Relationship Id="rId4" Type="http://schemas.openxmlformats.org/officeDocument/2006/relationships/hyperlink" Target="https://carissimaindeliciis.blogspot.com/2006/07/"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pchujman.cumbresblogs.com/2020/03/15/google-classroom-for-our-virtual-classes-until-march-3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issuu.com/rentontechnicalcollege/docs/viewbook" TargetMode="External"/><Relationship Id="rId5" Type="http://schemas.openxmlformats.org/officeDocument/2006/relationships/image" Target="../media/image27.jpeg"/><Relationship Id="rId4" Type="http://schemas.openxmlformats.org/officeDocument/2006/relationships/hyperlink" Target="https://www.bkstr.com/rtcstore/shop/clothing-accessori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bkstr.com/rtcstore/shop/clothing-accessories" TargetMode="External"/><Relationship Id="rId5" Type="http://schemas.openxmlformats.org/officeDocument/2006/relationships/image" Target="../media/image26.png"/><Relationship Id="rId4" Type="http://schemas.openxmlformats.org/officeDocument/2006/relationships/hyperlink" Target="https://issuu.com/rentontechnicalcollege/docs/viewboo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usq.pressbooks.pub/traumainformedpractice/chapter/6-2-the-teacher-must-survive-self-care-and-managing-secondary-traum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ED8E54F9-849C-4865-8C5E-FD967B81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391AE6B3-1D2D-4C67-A4DB-888635B52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rgbClr val="D994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6">
            <a:extLst>
              <a:ext uri="{FF2B5EF4-FFF2-40B4-BE49-F238E27FC236}">
                <a16:creationId xmlns:a16="http://schemas.microsoft.com/office/drawing/2014/main" id="{61FE7951-7EBB-F684-A848-81F3DB410553}"/>
              </a:ext>
            </a:extLst>
          </p:cNvPr>
          <p:cNvSpPr>
            <a:spLocks noGrp="1"/>
          </p:cNvSpPr>
          <p:nvPr>
            <p:ph type="ctrTitle"/>
          </p:nvPr>
        </p:nvSpPr>
        <p:spPr>
          <a:xfrm>
            <a:off x="1524000" y="929452"/>
            <a:ext cx="9144000" cy="2526738"/>
          </a:xfrm>
        </p:spPr>
        <p:txBody>
          <a:bodyPr>
            <a:normAutofit/>
          </a:bodyPr>
          <a:lstStyle/>
          <a:p>
            <a:pPr algn="ctr">
              <a:lnSpc>
                <a:spcPct val="90000"/>
              </a:lnSpc>
            </a:pPr>
            <a:r>
              <a:rPr lang="en-US" sz="8100">
                <a:solidFill>
                  <a:srgbClr val="FFFFFF"/>
                </a:solidFill>
              </a:rPr>
              <a:t>Medical Assistant Program</a:t>
            </a:r>
          </a:p>
        </p:txBody>
      </p:sp>
      <p:sp>
        <p:nvSpPr>
          <p:cNvPr id="4" name="Subtitle 3">
            <a:extLst>
              <a:ext uri="{FF2B5EF4-FFF2-40B4-BE49-F238E27FC236}">
                <a16:creationId xmlns:a16="http://schemas.microsoft.com/office/drawing/2014/main" id="{EEE1F19C-36AC-DFF9-9313-70B6276D36E9}"/>
              </a:ext>
            </a:extLst>
          </p:cNvPr>
          <p:cNvSpPr>
            <a:spLocks noGrp="1"/>
          </p:cNvSpPr>
          <p:nvPr>
            <p:ph type="subTitle" idx="1"/>
          </p:nvPr>
        </p:nvSpPr>
        <p:spPr>
          <a:xfrm>
            <a:off x="1524000" y="3695230"/>
            <a:ext cx="9144000" cy="1626541"/>
          </a:xfrm>
        </p:spPr>
        <p:txBody>
          <a:bodyPr>
            <a:normAutofit/>
          </a:bodyPr>
          <a:lstStyle/>
          <a:p>
            <a:pPr algn="ctr"/>
            <a:r>
              <a:rPr lang="en-US" sz="6600">
                <a:solidFill>
                  <a:srgbClr val="FFFFFF"/>
                </a:solidFill>
              </a:rPr>
              <a:t>Information Session </a:t>
            </a:r>
          </a:p>
        </p:txBody>
      </p:sp>
      <p:sp>
        <p:nvSpPr>
          <p:cNvPr id="62" name="Rectangle 6">
            <a:extLst>
              <a:ext uri="{FF2B5EF4-FFF2-40B4-BE49-F238E27FC236}">
                <a16:creationId xmlns:a16="http://schemas.microsoft.com/office/drawing/2014/main" id="{08FD86A2-82CE-48F4-B78A-8B9CA7BA2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42284"/>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42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37" name="Rectangle 13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a:extLst>
              <a:ext uri="{FF2B5EF4-FFF2-40B4-BE49-F238E27FC236}">
                <a16:creationId xmlns:a16="http://schemas.microsoft.com/office/drawing/2014/main" id="{29AFFB47-116D-9DE6-B4C8-C88C3B786BFF}"/>
              </a:ext>
            </a:extLst>
          </p:cNvPr>
          <p:cNvPicPr>
            <a:picLocks noChangeAspect="1"/>
          </p:cNvPicPr>
          <p:nvPr/>
        </p:nvPicPr>
        <p:blipFill rotWithShape="1">
          <a:blip r:embed="rId3"/>
          <a:srcRect r="1" b="6204"/>
          <a:stretch/>
        </p:blipFill>
        <p:spPr>
          <a:xfrm>
            <a:off x="20" y="10"/>
            <a:ext cx="12188930" cy="6857990"/>
          </a:xfrm>
          <a:prstGeom prst="rect">
            <a:avLst/>
          </a:prstGeom>
        </p:spPr>
      </p:pic>
      <p:sp>
        <p:nvSpPr>
          <p:cNvPr id="139" name="Rectangle 138">
            <a:extLst>
              <a:ext uri="{FF2B5EF4-FFF2-40B4-BE49-F238E27FC236}">
                <a16:creationId xmlns:a16="http://schemas.microsoft.com/office/drawing/2014/main" id="{59D1047C-7BE7-47BE-ABA7-DE6801D1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2794" y="0"/>
            <a:ext cx="9339206" cy="6858000"/>
          </a:xfrm>
          <a:prstGeom prst="rect">
            <a:avLst/>
          </a:prstGeom>
          <a:gradFill flip="none" rotWithShape="1">
            <a:gsLst>
              <a:gs pos="58000">
                <a:schemeClr val="tx1">
                  <a:alpha val="30000"/>
                </a:schemeClr>
              </a:gs>
              <a:gs pos="33000">
                <a:schemeClr val="tx1">
                  <a:alpha val="20000"/>
                </a:schemeClr>
              </a:gs>
              <a:gs pos="0">
                <a:schemeClr val="tx1">
                  <a:alpha val="0"/>
                </a:schemeClr>
              </a:gs>
              <a:gs pos="100000">
                <a:schemeClr val="tx1">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C2D22C-61CA-12AE-B593-B03CAA2174FD}"/>
              </a:ext>
            </a:extLst>
          </p:cNvPr>
          <p:cNvSpPr>
            <a:spLocks noGrp="1"/>
          </p:cNvSpPr>
          <p:nvPr>
            <p:ph type="title"/>
          </p:nvPr>
        </p:nvSpPr>
        <p:spPr>
          <a:xfrm>
            <a:off x="742696" y="3288937"/>
            <a:ext cx="10704576" cy="3566160"/>
          </a:xfrm>
        </p:spPr>
        <p:txBody>
          <a:bodyPr vert="horz" lIns="91440" tIns="45720" rIns="91440" bIns="45720" rtlCol="0" anchor="b">
            <a:normAutofit/>
          </a:bodyPr>
          <a:lstStyle/>
          <a:p>
            <a:pPr algn="ctr">
              <a:lnSpc>
                <a:spcPct val="90000"/>
              </a:lnSpc>
            </a:pPr>
            <a:r>
              <a:rPr lang="en-US" sz="8200" dirty="0">
                <a:solidFill>
                  <a:schemeClr val="bg1"/>
                </a:solidFill>
              </a:rPr>
              <a:t>Program Description and Overview</a:t>
            </a:r>
            <a:endParaRPr lang="en-US" dirty="0">
              <a:solidFill>
                <a:schemeClr val="bg1"/>
              </a:solidFill>
            </a:endParaRPr>
          </a:p>
        </p:txBody>
      </p:sp>
      <p:sp>
        <p:nvSpPr>
          <p:cNvPr id="141"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641"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26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F87B10-20CB-7343-C860-E7127A3C7327}"/>
              </a:ext>
            </a:extLst>
          </p:cNvPr>
          <p:cNvSpPr>
            <a:spLocks noGrp="1"/>
          </p:cNvSpPr>
          <p:nvPr>
            <p:ph type="title"/>
          </p:nvPr>
        </p:nvSpPr>
        <p:spPr>
          <a:xfrm>
            <a:off x="630936" y="639520"/>
            <a:ext cx="3429000" cy="1719072"/>
          </a:xfrm>
        </p:spPr>
        <p:txBody>
          <a:bodyPr anchor="b">
            <a:normAutofit/>
          </a:bodyPr>
          <a:lstStyle/>
          <a:p>
            <a:r>
              <a:rPr lang="en-US"/>
              <a:t>Program Overview:</a:t>
            </a:r>
          </a:p>
        </p:txBody>
      </p:sp>
      <p:sp>
        <p:nvSpPr>
          <p:cNvPr id="3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A48EF0-60EF-13B6-36F1-3697992E4D10}"/>
              </a:ext>
            </a:extLst>
          </p:cNvPr>
          <p:cNvSpPr>
            <a:spLocks noGrp="1"/>
          </p:cNvSpPr>
          <p:nvPr>
            <p:ph idx="1"/>
          </p:nvPr>
        </p:nvSpPr>
        <p:spPr>
          <a:xfrm>
            <a:off x="630936" y="2807208"/>
            <a:ext cx="3429000" cy="3410712"/>
          </a:xfrm>
        </p:spPr>
        <p:txBody>
          <a:bodyPr vert="horz" lIns="91440" tIns="45720" rIns="91440" bIns="45720" rtlCol="0" anchor="t">
            <a:normAutofit/>
          </a:bodyPr>
          <a:lstStyle/>
          <a:p>
            <a:r>
              <a:rPr lang="en-US" sz="2400">
                <a:ea typeface="+mn-lt"/>
                <a:cs typeface="+mn-lt"/>
              </a:rPr>
              <a:t>4 quarters </a:t>
            </a:r>
            <a:endParaRPr lang="en-US" sz="2400"/>
          </a:p>
          <a:p>
            <a:r>
              <a:rPr lang="en-US" sz="2400">
                <a:ea typeface="+mn-lt"/>
                <a:cs typeface="+mn-lt"/>
              </a:rPr>
              <a:t>2 Enrollment Points </a:t>
            </a:r>
            <a:endParaRPr lang="en-US" sz="2400"/>
          </a:p>
          <a:p>
            <a:pPr lvl="1"/>
            <a:r>
              <a:rPr lang="en-US" sz="2000">
                <a:ea typeface="+mn-lt"/>
                <a:cs typeface="+mn-lt"/>
              </a:rPr>
              <a:t>Fall Cohort (Day and Evening) </a:t>
            </a:r>
          </a:p>
          <a:p>
            <a:pPr lvl="1"/>
            <a:r>
              <a:rPr lang="en-US" sz="2000">
                <a:ea typeface="+mn-lt"/>
                <a:cs typeface="+mn-lt"/>
              </a:rPr>
              <a:t>Winter Cohort-January (Day) </a:t>
            </a:r>
            <a:endParaRPr lang="en-US" sz="2000"/>
          </a:p>
          <a:p>
            <a:r>
              <a:rPr lang="en-US" sz="2400">
                <a:ea typeface="+mn-lt"/>
                <a:cs typeface="+mn-lt"/>
              </a:rPr>
              <a:t>Intense program-18-20 credits per quarter</a:t>
            </a:r>
          </a:p>
          <a:p>
            <a:r>
              <a:rPr lang="en-US" sz="2400">
                <a:ea typeface="+mn-lt"/>
                <a:cs typeface="+mn-lt"/>
              </a:rPr>
              <a:t>Hybrid Program</a:t>
            </a:r>
            <a:endParaRPr lang="en-US" sz="2400"/>
          </a:p>
        </p:txBody>
      </p:sp>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37" name="Ink 3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pic>
        <p:nvPicPr>
          <p:cNvPr id="4" name="Picture 5">
            <a:extLst>
              <a:ext uri="{FF2B5EF4-FFF2-40B4-BE49-F238E27FC236}">
                <a16:creationId xmlns:a16="http://schemas.microsoft.com/office/drawing/2014/main" id="{74B063ED-50F9-B60E-C1BC-6D974B0D13B2}"/>
              </a:ext>
            </a:extLst>
          </p:cNvPr>
          <p:cNvPicPr>
            <a:picLocks noChangeAspect="1"/>
          </p:cNvPicPr>
          <p:nvPr/>
        </p:nvPicPr>
        <p:blipFill>
          <a:blip r:embed="rId5"/>
          <a:stretch>
            <a:fillRect/>
          </a:stretch>
        </p:blipFill>
        <p:spPr>
          <a:xfrm>
            <a:off x="4654296" y="848733"/>
            <a:ext cx="6903720" cy="5160533"/>
          </a:xfrm>
          <a:prstGeom prst="rect">
            <a:avLst/>
          </a:prstGeom>
        </p:spPr>
      </p:pic>
    </p:spTree>
    <p:extLst>
      <p:ext uri="{BB962C8B-B14F-4D97-AF65-F5344CB8AC3E}">
        <p14:creationId xmlns:p14="http://schemas.microsoft.com/office/powerpoint/2010/main" val="1691662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9CF8E0-6870-04AF-13AC-CBF8E4D0F869}"/>
              </a:ext>
            </a:extLst>
          </p:cNvPr>
          <p:cNvSpPr>
            <a:spLocks noGrp="1"/>
          </p:cNvSpPr>
          <p:nvPr>
            <p:ph type="title"/>
          </p:nvPr>
        </p:nvSpPr>
        <p:spPr>
          <a:xfrm>
            <a:off x="630936" y="640080"/>
            <a:ext cx="4818888" cy="1481328"/>
          </a:xfrm>
        </p:spPr>
        <p:txBody>
          <a:bodyPr anchor="b">
            <a:normAutofit/>
          </a:bodyPr>
          <a:lstStyle/>
          <a:p>
            <a:r>
              <a:rPr lang="en-US" sz="5600"/>
              <a:t>Courses</a:t>
            </a:r>
          </a:p>
        </p:txBody>
      </p:sp>
      <p:sp>
        <p:nvSpPr>
          <p:cNvPr id="57"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59A8DA-8D15-C40E-941D-C6D7B311C25F}"/>
              </a:ext>
            </a:extLst>
          </p:cNvPr>
          <p:cNvSpPr>
            <a:spLocks noGrp="1"/>
          </p:cNvSpPr>
          <p:nvPr>
            <p:ph idx="1"/>
          </p:nvPr>
        </p:nvSpPr>
        <p:spPr>
          <a:xfrm>
            <a:off x="630936" y="2660904"/>
            <a:ext cx="4818888" cy="3547872"/>
          </a:xfrm>
        </p:spPr>
        <p:txBody>
          <a:bodyPr vert="horz" lIns="91440" tIns="45720" rIns="91440" bIns="45720" rtlCol="0" anchor="t">
            <a:normAutofit/>
          </a:bodyPr>
          <a:lstStyle/>
          <a:p>
            <a:pPr marL="0" indent="0">
              <a:buNone/>
            </a:pPr>
            <a:r>
              <a:rPr lang="en-US">
                <a:ea typeface="+mn-lt"/>
                <a:cs typeface="+mn-lt"/>
              </a:rPr>
              <a:t>Some of the courses include: </a:t>
            </a:r>
          </a:p>
          <a:p>
            <a:pPr marL="0" indent="0">
              <a:buNone/>
            </a:pPr>
            <a:r>
              <a:rPr lang="en-US">
                <a:ea typeface="+mn-lt"/>
                <a:cs typeface="+mn-lt"/>
              </a:rPr>
              <a:t>Anatomy and Physiology, Clinical Procedures, Administrative Procedures, Insurance Billing and Coding, Human Health, Disease and Treatment, and Practicum Seminar</a:t>
            </a:r>
            <a:endParaRPr lang="en-US"/>
          </a:p>
        </p:txBody>
      </p:sp>
      <mc:AlternateContent xmlns:mc="http://schemas.openxmlformats.org/markup-compatibility/2006" xmlns:p14="http://schemas.microsoft.com/office/powerpoint/2010/main">
        <mc:Choice Requires="p14">
          <p:contentPart p14:bwMode="auto" r:id="rId3">
            <p14:nvContentPartPr>
              <p14:cNvPr id="55" name="Ink 5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55" name="Ink 5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pic>
        <p:nvPicPr>
          <p:cNvPr id="4" name="Picture 4" descr="A picture containing text, person, people&#10;&#10;Description automatically generated">
            <a:extLst>
              <a:ext uri="{FF2B5EF4-FFF2-40B4-BE49-F238E27FC236}">
                <a16:creationId xmlns:a16="http://schemas.microsoft.com/office/drawing/2014/main" id="{83E6EDA5-C0E1-5505-CF09-6117B23A680F}"/>
              </a:ext>
            </a:extLst>
          </p:cNvPr>
          <p:cNvPicPr>
            <a:picLocks noChangeAspect="1"/>
          </p:cNvPicPr>
          <p:nvPr/>
        </p:nvPicPr>
        <p:blipFill>
          <a:blip r:embed="rId5"/>
          <a:stretch>
            <a:fillRect/>
          </a:stretch>
        </p:blipFill>
        <p:spPr>
          <a:xfrm>
            <a:off x="5591048" y="932811"/>
            <a:ext cx="5966968" cy="4905293"/>
          </a:xfrm>
          <a:prstGeom prst="rect">
            <a:avLst/>
          </a:prstGeom>
        </p:spPr>
      </p:pic>
    </p:spTree>
    <p:extLst>
      <p:ext uri="{BB962C8B-B14F-4D97-AF65-F5344CB8AC3E}">
        <p14:creationId xmlns:p14="http://schemas.microsoft.com/office/powerpoint/2010/main" val="859958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8" name="Rectangle 2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A6EEA6-3974-A812-E472-E460E32B7DD4}"/>
              </a:ext>
            </a:extLst>
          </p:cNvPr>
          <p:cNvSpPr>
            <a:spLocks noGrp="1"/>
          </p:cNvSpPr>
          <p:nvPr>
            <p:ph type="title"/>
          </p:nvPr>
        </p:nvSpPr>
        <p:spPr>
          <a:xfrm>
            <a:off x="890338" y="640080"/>
            <a:ext cx="3734014" cy="3566160"/>
          </a:xfrm>
          <a:solidFill>
            <a:schemeClr val="accent1">
              <a:lumMod val="20000"/>
              <a:lumOff val="80000"/>
            </a:schemeClr>
          </a:solidFill>
        </p:spPr>
        <p:txBody>
          <a:bodyPr vert="horz" lIns="91440" tIns="45720" rIns="91440" bIns="45720" rtlCol="0" anchor="b">
            <a:normAutofit/>
          </a:bodyPr>
          <a:lstStyle/>
          <a:p>
            <a:pPr>
              <a:lnSpc>
                <a:spcPct val="90000"/>
              </a:lnSpc>
            </a:pPr>
            <a:r>
              <a:rPr lang="en-US" sz="6800"/>
              <a:t>What is a Hybrid Program</a:t>
            </a:r>
          </a:p>
        </p:txBody>
      </p:sp>
      <p:sp>
        <p:nvSpPr>
          <p:cNvPr id="30"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59C45BB9-A3B2-2D5A-D194-DF3AAA12C4B0}"/>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1964"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50800" dir="5400000" algn="ctr" rotWithShape="0">
              <a:schemeClr val="tx2">
                <a:lumMod val="10000"/>
                <a:lumOff val="90000"/>
              </a:schemeClr>
            </a:outerShdw>
          </a:effectLst>
        </p:spPr>
      </p:pic>
      <p:sp>
        <p:nvSpPr>
          <p:cNvPr id="13" name="TextBox 12">
            <a:extLst>
              <a:ext uri="{FF2B5EF4-FFF2-40B4-BE49-F238E27FC236}">
                <a16:creationId xmlns:a16="http://schemas.microsoft.com/office/drawing/2014/main" id="{8D105D92-C433-3CF2-6114-32E4E8AA46A2}"/>
              </a:ext>
            </a:extLst>
          </p:cNvPr>
          <p:cNvSpPr txBox="1"/>
          <p:nvPr/>
        </p:nvSpPr>
        <p:spPr>
          <a:xfrm>
            <a:off x="0" y="4624325"/>
            <a:ext cx="5375639" cy="523220"/>
          </a:xfrm>
          <a:prstGeom prst="rect">
            <a:avLst/>
          </a:prstGeom>
          <a:noFill/>
        </p:spPr>
        <p:txBody>
          <a:bodyPr wrap="none" rtlCol="0">
            <a:spAutoFit/>
          </a:bodyPr>
          <a:lstStyle/>
          <a:p>
            <a:r>
              <a:rPr lang="en-US" sz="2800"/>
              <a:t>Combination of learning both online and in a classroom setting</a:t>
            </a:r>
          </a:p>
        </p:txBody>
      </p:sp>
    </p:spTree>
    <p:extLst>
      <p:ext uri="{BB962C8B-B14F-4D97-AF65-F5344CB8AC3E}">
        <p14:creationId xmlns:p14="http://schemas.microsoft.com/office/powerpoint/2010/main" val="805041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2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B185C2-AD88-0CB3-68AC-ED6C3B935011}"/>
              </a:ext>
            </a:extLst>
          </p:cNvPr>
          <p:cNvSpPr>
            <a:spLocks noGrp="1"/>
          </p:cNvSpPr>
          <p:nvPr>
            <p:ph type="title"/>
          </p:nvPr>
        </p:nvSpPr>
        <p:spPr>
          <a:xfrm>
            <a:off x="630936" y="640080"/>
            <a:ext cx="4818888" cy="1481328"/>
          </a:xfrm>
        </p:spPr>
        <p:txBody>
          <a:bodyPr anchor="b">
            <a:normAutofit/>
          </a:bodyPr>
          <a:lstStyle/>
          <a:p>
            <a:r>
              <a:rPr lang="en-US" sz="5200">
                <a:ea typeface="+mj-lt"/>
                <a:cs typeface="+mj-lt"/>
              </a:rPr>
              <a:t>Clinical Skills</a:t>
            </a:r>
            <a:endParaRPr lang="en-US" sz="5200"/>
          </a:p>
        </p:txBody>
      </p:sp>
      <p:sp>
        <p:nvSpPr>
          <p:cNvPr id="46"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0FA6A1-5733-4858-671E-1BE192FC0964}"/>
              </a:ext>
            </a:extLst>
          </p:cNvPr>
          <p:cNvSpPr>
            <a:spLocks noGrp="1"/>
          </p:cNvSpPr>
          <p:nvPr>
            <p:ph idx="1"/>
          </p:nvPr>
        </p:nvSpPr>
        <p:spPr>
          <a:xfrm>
            <a:off x="630936" y="2551176"/>
            <a:ext cx="4818888" cy="3886790"/>
          </a:xfrm>
        </p:spPr>
        <p:txBody>
          <a:bodyPr vert="horz" lIns="91440" tIns="45720" rIns="91440" bIns="45720" rtlCol="0" anchor="t">
            <a:normAutofit/>
          </a:bodyPr>
          <a:lstStyle/>
          <a:p>
            <a:pPr marL="0" indent="0">
              <a:lnSpc>
                <a:spcPct val="100000"/>
              </a:lnSpc>
              <a:buNone/>
            </a:pPr>
            <a:r>
              <a:rPr lang="en-US" sz="2000">
                <a:ea typeface="+mn-lt"/>
                <a:cs typeface="+mn-lt"/>
              </a:rPr>
              <a:t>You will practice the following skills in class </a:t>
            </a:r>
            <a:endParaRPr lang="en-US" sz="2000" b="1">
              <a:ea typeface="+mn-lt"/>
              <a:cs typeface="+mn-lt"/>
            </a:endParaRPr>
          </a:p>
          <a:p>
            <a:pPr>
              <a:lnSpc>
                <a:spcPct val="100000"/>
              </a:lnSpc>
            </a:pPr>
            <a:r>
              <a:rPr lang="en-US" sz="2000">
                <a:ea typeface="+mn-lt"/>
                <a:cs typeface="+mn-lt"/>
              </a:rPr>
              <a:t>Gathering patient history </a:t>
            </a:r>
            <a:endParaRPr lang="en-US" sz="2000"/>
          </a:p>
          <a:p>
            <a:pPr>
              <a:lnSpc>
                <a:spcPct val="100000"/>
              </a:lnSpc>
            </a:pPr>
            <a:r>
              <a:rPr lang="en-US" sz="2000">
                <a:ea typeface="+mn-lt"/>
                <a:cs typeface="+mn-lt"/>
              </a:rPr>
              <a:t>Administer injections </a:t>
            </a:r>
            <a:endParaRPr lang="en-US" sz="2000"/>
          </a:p>
          <a:p>
            <a:pPr>
              <a:lnSpc>
                <a:spcPct val="100000"/>
              </a:lnSpc>
            </a:pPr>
            <a:r>
              <a:rPr lang="en-US" sz="2000">
                <a:ea typeface="+mn-lt"/>
                <a:cs typeface="+mn-lt"/>
              </a:rPr>
              <a:t>Perform blood draws </a:t>
            </a:r>
            <a:endParaRPr lang="en-US" sz="2000"/>
          </a:p>
          <a:p>
            <a:pPr>
              <a:lnSpc>
                <a:spcPct val="100000"/>
              </a:lnSpc>
            </a:pPr>
            <a:r>
              <a:rPr lang="en-US" sz="2000">
                <a:ea typeface="+mn-lt"/>
                <a:cs typeface="+mn-lt"/>
              </a:rPr>
              <a:t>Perform vital signs </a:t>
            </a:r>
            <a:endParaRPr lang="en-US" sz="2000"/>
          </a:p>
          <a:p>
            <a:pPr>
              <a:lnSpc>
                <a:spcPct val="100000"/>
              </a:lnSpc>
            </a:pPr>
            <a:r>
              <a:rPr lang="en-US" sz="2000">
                <a:ea typeface="+mn-lt"/>
                <a:cs typeface="+mn-lt"/>
              </a:rPr>
              <a:t>Perform EKGs </a:t>
            </a:r>
            <a:endParaRPr lang="en-US" sz="2000"/>
          </a:p>
          <a:p>
            <a:pPr>
              <a:lnSpc>
                <a:spcPct val="100000"/>
              </a:lnSpc>
            </a:pPr>
            <a:r>
              <a:rPr lang="en-US" sz="2000">
                <a:ea typeface="+mn-lt"/>
                <a:cs typeface="+mn-lt"/>
              </a:rPr>
              <a:t>Perform Spirometry </a:t>
            </a:r>
            <a:endParaRPr lang="en-US" sz="2000"/>
          </a:p>
          <a:p>
            <a:pPr>
              <a:lnSpc>
                <a:spcPct val="100000"/>
              </a:lnSpc>
            </a:pPr>
            <a:r>
              <a:rPr lang="en-US" sz="2000">
                <a:ea typeface="+mn-lt"/>
                <a:cs typeface="+mn-lt"/>
              </a:rPr>
              <a:t>Perform CLIA-waived lab testing </a:t>
            </a:r>
            <a:endParaRPr lang="en-US" sz="2000"/>
          </a:p>
          <a:p>
            <a:pPr>
              <a:lnSpc>
                <a:spcPct val="100000"/>
              </a:lnSpc>
            </a:pPr>
            <a:r>
              <a:rPr lang="en-US" sz="2000">
                <a:ea typeface="+mn-lt"/>
                <a:cs typeface="+mn-lt"/>
              </a:rPr>
              <a:t>Assist with minor office procedures</a:t>
            </a:r>
            <a:endParaRPr lang="en-US" sz="2000"/>
          </a:p>
          <a:p>
            <a:pPr>
              <a:lnSpc>
                <a:spcPct val="100000"/>
              </a:lnSpc>
            </a:pPr>
            <a:endParaRPr lang="en-US" sz="1600"/>
          </a:p>
          <a:p>
            <a:pPr>
              <a:lnSpc>
                <a:spcPct val="100000"/>
              </a:lnSpc>
            </a:pPr>
            <a:endParaRPr lang="en-US" sz="1600"/>
          </a:p>
          <a:p>
            <a:pPr>
              <a:lnSpc>
                <a:spcPct val="100000"/>
              </a:lnSpc>
            </a:pPr>
            <a:endParaRPr lang="en-US" sz="1600"/>
          </a:p>
          <a:p>
            <a:pPr marL="0" indent="0">
              <a:lnSpc>
                <a:spcPct val="100000"/>
              </a:lnSpc>
              <a:buNone/>
            </a:pPr>
            <a:endParaRPr lang="en-US" sz="1600"/>
          </a:p>
        </p:txBody>
      </p:sp>
      <mc:AlternateContent xmlns:mc="http://schemas.openxmlformats.org/markup-compatibility/2006" xmlns:p14="http://schemas.microsoft.com/office/powerpoint/2010/main">
        <mc:Choice Requires="p14">
          <p:contentPart p14:bwMode="auto" r:id="rId3">
            <p14:nvContentPartPr>
              <p14:cNvPr id="47" name="Ink 2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47" name="Ink 2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pic>
        <p:nvPicPr>
          <p:cNvPr id="5" name="Picture 4" descr="A group of people in a room&#10;&#10;Description automatically generated with low confidence">
            <a:extLst>
              <a:ext uri="{FF2B5EF4-FFF2-40B4-BE49-F238E27FC236}">
                <a16:creationId xmlns:a16="http://schemas.microsoft.com/office/drawing/2014/main" id="{BF6BDD77-1676-5F29-EB1D-D725BEC4FE90}"/>
              </a:ext>
            </a:extLst>
          </p:cNvPr>
          <p:cNvPicPr>
            <a:picLocks noChangeAspect="1"/>
          </p:cNvPicPr>
          <p:nvPr/>
        </p:nvPicPr>
        <p:blipFill>
          <a:blip r:embed="rId5"/>
          <a:srcRect l="12386" r="12386"/>
          <a:stretch/>
        </p:blipFill>
        <p:spPr>
          <a:xfrm rot="5400000">
            <a:off x="6090750" y="699516"/>
            <a:ext cx="5475564" cy="5458968"/>
          </a:xfrm>
          <a:prstGeom prst="rect">
            <a:avLst/>
          </a:prstGeom>
        </p:spPr>
      </p:pic>
    </p:spTree>
    <p:extLst>
      <p:ext uri="{BB962C8B-B14F-4D97-AF65-F5344CB8AC3E}">
        <p14:creationId xmlns:p14="http://schemas.microsoft.com/office/powerpoint/2010/main" val="2249386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B2839-8B13-39CF-9255-9E19ECD86640}"/>
              </a:ext>
            </a:extLst>
          </p:cNvPr>
          <p:cNvSpPr>
            <a:spLocks noGrp="1"/>
          </p:cNvSpPr>
          <p:nvPr>
            <p:ph type="title"/>
          </p:nvPr>
        </p:nvSpPr>
        <p:spPr/>
        <p:txBody>
          <a:bodyPr/>
          <a:lstStyle/>
          <a:p>
            <a:r>
              <a:rPr lang="en-US"/>
              <a:t>What is I-BEST?</a:t>
            </a:r>
          </a:p>
        </p:txBody>
      </p:sp>
      <p:sp>
        <p:nvSpPr>
          <p:cNvPr id="3" name="Content Placeholder 2">
            <a:extLst>
              <a:ext uri="{FF2B5EF4-FFF2-40B4-BE49-F238E27FC236}">
                <a16:creationId xmlns:a16="http://schemas.microsoft.com/office/drawing/2014/main" id="{1EB6C42B-D481-CBD8-7547-E6705A1D6FC7}"/>
              </a:ext>
            </a:extLst>
          </p:cNvPr>
          <p:cNvSpPr>
            <a:spLocks noGrp="1"/>
          </p:cNvSpPr>
          <p:nvPr>
            <p:ph idx="1"/>
          </p:nvPr>
        </p:nvSpPr>
        <p:spPr/>
        <p:txBody>
          <a:bodyPr/>
          <a:lstStyle/>
          <a:p>
            <a:r>
              <a:rPr lang="en-US">
                <a:ea typeface="+mn-lt"/>
                <a:cs typeface="+mn-lt"/>
              </a:rPr>
              <a:t>I-BEST is designed to support student learning in college training programs. </a:t>
            </a:r>
            <a:endParaRPr lang="en-US"/>
          </a:p>
          <a:p>
            <a:r>
              <a:rPr lang="en-US">
                <a:ea typeface="+mn-lt"/>
                <a:cs typeface="+mn-lt"/>
              </a:rPr>
              <a:t>As an I-BEST student, you will receive more support than in a traditional college program. </a:t>
            </a:r>
            <a:endParaRPr lang="en-US"/>
          </a:p>
          <a:p>
            <a:r>
              <a:rPr lang="en-US">
                <a:ea typeface="+mn-lt"/>
                <a:cs typeface="+mn-lt"/>
              </a:rPr>
              <a:t>The I-BEST instructor helps students be successful in the program and in the industry through extra support and help in all aspects of the program.</a:t>
            </a:r>
            <a:endParaRPr lang="en-US"/>
          </a:p>
        </p:txBody>
      </p:sp>
      <p:sp>
        <p:nvSpPr>
          <p:cNvPr id="4" name="Text Placeholder 3">
            <a:extLst>
              <a:ext uri="{FF2B5EF4-FFF2-40B4-BE49-F238E27FC236}">
                <a16:creationId xmlns:a16="http://schemas.microsoft.com/office/drawing/2014/main" id="{96C781D7-52E6-DB4E-5688-21155AB78786}"/>
              </a:ext>
            </a:extLst>
          </p:cNvPr>
          <p:cNvSpPr>
            <a:spLocks noGrp="1"/>
          </p:cNvSpPr>
          <p:nvPr>
            <p:ph type="body" sz="half" idx="2"/>
          </p:nvPr>
        </p:nvSpPr>
        <p:spPr/>
        <p:txBody>
          <a:bodyPr vert="horz" lIns="91440" tIns="45720" rIns="91440" bIns="45720" rtlCol="0" anchor="t">
            <a:normAutofit/>
          </a:bodyPr>
          <a:lstStyle/>
          <a:p>
            <a:r>
              <a:rPr lang="en-US">
                <a:ea typeface="+mn-lt"/>
                <a:cs typeface="+mn-lt"/>
              </a:rPr>
              <a:t>Integrated Basic Education &amp; Skills Training </a:t>
            </a:r>
            <a:endParaRPr lang="en-US"/>
          </a:p>
        </p:txBody>
      </p:sp>
    </p:spTree>
    <p:extLst>
      <p:ext uri="{BB962C8B-B14F-4D97-AF65-F5344CB8AC3E}">
        <p14:creationId xmlns:p14="http://schemas.microsoft.com/office/powerpoint/2010/main" val="1968204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B185C2-AD88-0CB3-68AC-ED6C3B935011}"/>
              </a:ext>
            </a:extLst>
          </p:cNvPr>
          <p:cNvSpPr>
            <a:spLocks noGrp="1"/>
          </p:cNvSpPr>
          <p:nvPr>
            <p:ph type="title"/>
          </p:nvPr>
        </p:nvSpPr>
        <p:spPr>
          <a:xfrm>
            <a:off x="630936" y="639520"/>
            <a:ext cx="3429000" cy="1719072"/>
          </a:xfrm>
        </p:spPr>
        <p:txBody>
          <a:bodyPr anchor="b">
            <a:normAutofit/>
          </a:bodyPr>
          <a:lstStyle/>
          <a:p>
            <a:r>
              <a:rPr lang="en-US"/>
              <a:t>Practicum</a:t>
            </a:r>
          </a:p>
        </p:txBody>
      </p:sp>
      <p:sp>
        <p:nvSpPr>
          <p:cNvPr id="3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0FA6A1-5733-4858-671E-1BE192FC0964}"/>
              </a:ext>
            </a:extLst>
          </p:cNvPr>
          <p:cNvSpPr>
            <a:spLocks noGrp="1"/>
          </p:cNvSpPr>
          <p:nvPr>
            <p:ph idx="1"/>
          </p:nvPr>
        </p:nvSpPr>
        <p:spPr>
          <a:xfrm>
            <a:off x="630936" y="2807208"/>
            <a:ext cx="3429000" cy="3410712"/>
          </a:xfrm>
        </p:spPr>
        <p:txBody>
          <a:bodyPr anchor="t">
            <a:normAutofit/>
          </a:bodyPr>
          <a:lstStyle/>
          <a:p>
            <a:r>
              <a:rPr lang="en-US" sz="4000" dirty="0"/>
              <a:t>160 unpaid clinical hours usually Monday-Friday 7:00 am-6:00 pm</a:t>
            </a:r>
          </a:p>
          <a:p>
            <a:pPr marL="0" indent="0">
              <a:buNone/>
            </a:pPr>
            <a:endParaRPr lang="en-US" sz="2400"/>
          </a:p>
        </p:txBody>
      </p:sp>
      <mc:AlternateContent xmlns:mc="http://schemas.openxmlformats.org/markup-compatibility/2006" xmlns:p14="http://schemas.microsoft.com/office/powerpoint/2010/main">
        <mc:Choice Requires="p14">
          <p:contentPart p14:bwMode="auto" r:id="rId3">
            <p14:nvContentPartPr>
              <p14:cNvPr id="30" name="Ink 29">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30" name="Ink 29">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pic>
        <p:nvPicPr>
          <p:cNvPr id="6" name="Content Placeholder 8" descr="A group of people in a room&#10;&#10;Description automatically generated with low confidence">
            <a:extLst>
              <a:ext uri="{FF2B5EF4-FFF2-40B4-BE49-F238E27FC236}">
                <a16:creationId xmlns:a16="http://schemas.microsoft.com/office/drawing/2014/main" id="{BD170F9D-4F7C-97C1-F028-785B676C4044}"/>
              </a:ext>
            </a:extLst>
          </p:cNvPr>
          <p:cNvPicPr>
            <a:picLocks noChangeAspect="1"/>
          </p:cNvPicPr>
          <p:nvPr/>
        </p:nvPicPr>
        <p:blipFill>
          <a:blip r:embed="rId5"/>
          <a:stretch/>
        </p:blipFill>
        <p:spPr>
          <a:xfrm rot="5400000">
            <a:off x="5317236" y="1337310"/>
            <a:ext cx="5577840" cy="4183380"/>
          </a:xfrm>
          <a:prstGeom prst="rect">
            <a:avLst/>
          </a:prstGeom>
        </p:spPr>
      </p:pic>
    </p:spTree>
    <p:extLst>
      <p:ext uri="{BB962C8B-B14F-4D97-AF65-F5344CB8AC3E}">
        <p14:creationId xmlns:p14="http://schemas.microsoft.com/office/powerpoint/2010/main" val="3756614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DF91CF-EC51-63AD-D164-344B517A6C3A}"/>
              </a:ext>
            </a:extLst>
          </p:cNvPr>
          <p:cNvSpPr>
            <a:spLocks noGrp="1"/>
          </p:cNvSpPr>
          <p:nvPr>
            <p:ph type="title"/>
          </p:nvPr>
        </p:nvSpPr>
        <p:spPr>
          <a:xfrm>
            <a:off x="640080" y="325369"/>
            <a:ext cx="4368602" cy="1956841"/>
          </a:xfrm>
        </p:spPr>
        <p:txBody>
          <a:bodyPr anchor="b">
            <a:normAutofit fontScale="90000"/>
          </a:bodyPr>
          <a:lstStyle/>
          <a:p>
            <a:pPr>
              <a:lnSpc>
                <a:spcPct val="90000"/>
              </a:lnSpc>
            </a:pPr>
            <a:r>
              <a:rPr lang="en-US" sz="6600"/>
              <a:t>MA License and Exam</a:t>
            </a:r>
          </a:p>
        </p:txBody>
      </p:sp>
      <p:sp>
        <p:nvSpPr>
          <p:cNvPr id="28"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8B7A53-24E8-12FC-C2E6-29F30995CEF8}"/>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a:ea typeface="+mn-lt"/>
                <a:cs typeface="+mn-lt"/>
              </a:rPr>
              <a:t>Prepare you to take and pass the national exam for medical assistants </a:t>
            </a:r>
            <a:endParaRPr lang="en-US"/>
          </a:p>
          <a:p>
            <a:r>
              <a:rPr lang="en-US">
                <a:ea typeface="+mn-lt"/>
                <a:cs typeface="+mn-lt"/>
              </a:rPr>
              <a:t>Apply for your Washington State Medical Assistant License</a:t>
            </a:r>
            <a:endParaRPr lang="en-US"/>
          </a:p>
          <a:p>
            <a:endParaRPr lang="en-US"/>
          </a:p>
        </p:txBody>
      </p:sp>
      <p:pic>
        <p:nvPicPr>
          <p:cNvPr id="5" name="Picture 4" descr="A group of people holding umbrellas&#10;&#10;Description automatically generated">
            <a:extLst>
              <a:ext uri="{FF2B5EF4-FFF2-40B4-BE49-F238E27FC236}">
                <a16:creationId xmlns:a16="http://schemas.microsoft.com/office/drawing/2014/main" id="{45EDA7D4-6027-37AC-299C-894B53F568B9}"/>
              </a:ext>
            </a:extLst>
          </p:cNvPr>
          <p:cNvPicPr>
            <a:picLocks noChangeAspect="1"/>
          </p:cNvPicPr>
          <p:nvPr/>
        </p:nvPicPr>
        <p:blipFill>
          <a:blip r:embed="rId3"/>
          <a:srcRect l="12386" r="12386"/>
          <a:stretch/>
        </p:blipFill>
        <p:spPr>
          <a:xfrm>
            <a:off x="5010077"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62684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DF91CF-EC51-63AD-D164-344B517A6C3A}"/>
              </a:ext>
            </a:extLst>
          </p:cNvPr>
          <p:cNvSpPr>
            <a:spLocks noGrp="1"/>
          </p:cNvSpPr>
          <p:nvPr>
            <p:ph type="title"/>
          </p:nvPr>
        </p:nvSpPr>
        <p:spPr>
          <a:xfrm>
            <a:off x="640080" y="325369"/>
            <a:ext cx="4368602" cy="1956841"/>
          </a:xfrm>
        </p:spPr>
        <p:txBody>
          <a:bodyPr anchor="b">
            <a:normAutofit/>
          </a:bodyPr>
          <a:lstStyle/>
          <a:p>
            <a:pPr>
              <a:lnSpc>
                <a:spcPct val="90000"/>
              </a:lnSpc>
            </a:pPr>
            <a:r>
              <a:rPr lang="en-US" sz="6600">
                <a:ea typeface="+mj-lt"/>
                <a:cs typeface="+mj-lt"/>
              </a:rPr>
              <a:t>Statistics </a:t>
            </a:r>
            <a:endParaRPr lang="en-US"/>
          </a:p>
        </p:txBody>
      </p:sp>
      <p:sp>
        <p:nvSpPr>
          <p:cNvPr id="3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8B7A53-24E8-12FC-C2E6-29F30995CEF8}"/>
              </a:ext>
            </a:extLst>
          </p:cNvPr>
          <p:cNvSpPr>
            <a:spLocks noGrp="1"/>
          </p:cNvSpPr>
          <p:nvPr>
            <p:ph idx="1"/>
          </p:nvPr>
        </p:nvSpPr>
        <p:spPr>
          <a:xfrm>
            <a:off x="640080" y="2872899"/>
            <a:ext cx="4243589" cy="3320668"/>
          </a:xfrm>
        </p:spPr>
        <p:txBody>
          <a:bodyPr vert="horz" lIns="91440" tIns="45720" rIns="91440" bIns="45720" rtlCol="0" anchor="t">
            <a:normAutofit/>
          </a:bodyPr>
          <a:lstStyle/>
          <a:p>
            <a:pPr>
              <a:buNone/>
            </a:pPr>
            <a:r>
              <a:rPr lang="en-US">
                <a:ea typeface="+mn-lt"/>
                <a:cs typeface="+mn-lt"/>
              </a:rPr>
              <a:t>100% satisfaction rates from graduates about the medical assistant program.     </a:t>
            </a:r>
            <a:endParaRPr lang="en-US"/>
          </a:p>
          <a:p>
            <a:pPr>
              <a:buNone/>
            </a:pPr>
            <a:r>
              <a:rPr lang="en-US">
                <a:ea typeface="+mn-lt"/>
                <a:cs typeface="+mn-lt"/>
              </a:rPr>
              <a:t>88% average retention rate for the program over the last five years </a:t>
            </a:r>
            <a:endParaRPr lang="en-US"/>
          </a:p>
          <a:p>
            <a:pPr marL="0" indent="0">
              <a:buNone/>
            </a:pPr>
            <a:r>
              <a:rPr lang="en-US">
                <a:ea typeface="+mn-lt"/>
                <a:cs typeface="+mn-lt"/>
              </a:rPr>
              <a:t>93% average passing rate for the national exam over the last five years. </a:t>
            </a:r>
            <a:endParaRPr lang="en-US"/>
          </a:p>
        </p:txBody>
      </p:sp>
      <p:pic>
        <p:nvPicPr>
          <p:cNvPr id="5" name="Picture 4" descr="A group of people in white coats&#10;&#10;Description automatically generated with low confidence">
            <a:extLst>
              <a:ext uri="{FF2B5EF4-FFF2-40B4-BE49-F238E27FC236}">
                <a16:creationId xmlns:a16="http://schemas.microsoft.com/office/drawing/2014/main" id="{45EDA7D4-6027-37AC-299C-894B53F568B9}"/>
              </a:ext>
            </a:extLst>
          </p:cNvPr>
          <p:cNvPicPr>
            <a:picLocks noChangeAspect="1"/>
          </p:cNvPicPr>
          <p:nvPr/>
        </p:nvPicPr>
        <p:blipFill>
          <a:blip r:embed="rId3"/>
          <a:srcRect l="12386" r="12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50848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736A6B-98FB-56A5-30D1-98FE8EB800AF}"/>
              </a:ext>
            </a:extLst>
          </p:cNvPr>
          <p:cNvSpPr>
            <a:spLocks noGrp="1"/>
          </p:cNvSpPr>
          <p:nvPr>
            <p:ph type="title"/>
          </p:nvPr>
        </p:nvSpPr>
        <p:spPr>
          <a:xfrm>
            <a:off x="4853988" y="320041"/>
            <a:ext cx="6707084" cy="3892668"/>
          </a:xfrm>
        </p:spPr>
        <p:txBody>
          <a:bodyPr vert="horz" lIns="91440" tIns="45720" rIns="91440" bIns="45720" rtlCol="0" anchor="b">
            <a:normAutofit/>
          </a:bodyPr>
          <a:lstStyle/>
          <a:p>
            <a:pPr>
              <a:lnSpc>
                <a:spcPct val="90000"/>
              </a:lnSpc>
            </a:pPr>
            <a:r>
              <a:rPr lang="en-US" sz="7400"/>
              <a:t>Program Requirements</a:t>
            </a:r>
          </a:p>
        </p:txBody>
      </p:sp>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eck List">
            <a:extLst>
              <a:ext uri="{FF2B5EF4-FFF2-40B4-BE49-F238E27FC236}">
                <a16:creationId xmlns:a16="http://schemas.microsoft.com/office/drawing/2014/main" id="{1E493016-C854-F786-95B6-0FC22529C5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040" y="1371600"/>
            <a:ext cx="4087368" cy="4087368"/>
          </a:xfrm>
          <a:prstGeom prst="rect">
            <a:avLst/>
          </a:prstGeom>
        </p:spPr>
      </p:pic>
    </p:spTree>
    <p:extLst>
      <p:ext uri="{BB962C8B-B14F-4D97-AF65-F5344CB8AC3E}">
        <p14:creationId xmlns:p14="http://schemas.microsoft.com/office/powerpoint/2010/main" val="2534944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61B5D2-61B4-0069-E62A-269EC7931993}"/>
              </a:ext>
            </a:extLst>
          </p:cNvPr>
          <p:cNvSpPr>
            <a:spLocks noGrp="1"/>
          </p:cNvSpPr>
          <p:nvPr>
            <p:ph type="title"/>
          </p:nvPr>
        </p:nvSpPr>
        <p:spPr>
          <a:xfrm>
            <a:off x="630936" y="640080"/>
            <a:ext cx="5122666" cy="1481328"/>
          </a:xfrm>
        </p:spPr>
        <p:txBody>
          <a:bodyPr anchor="b">
            <a:normAutofit/>
          </a:bodyPr>
          <a:lstStyle/>
          <a:p>
            <a:pPr>
              <a:lnSpc>
                <a:spcPct val="90000"/>
              </a:lnSpc>
            </a:pPr>
            <a:r>
              <a:rPr lang="en-US" sz="4000"/>
              <a:t>Table of Contents</a:t>
            </a:r>
          </a:p>
        </p:txBody>
      </p:sp>
      <p:sp>
        <p:nvSpPr>
          <p:cNvPr id="1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2">
            <a:extLst>
              <a:ext uri="{FF2B5EF4-FFF2-40B4-BE49-F238E27FC236}">
                <a16:creationId xmlns:a16="http://schemas.microsoft.com/office/drawing/2014/main" id="{00B5B64A-DBE9-08AF-F1AD-261EAC9EA567}"/>
              </a:ext>
            </a:extLst>
          </p:cNvPr>
          <p:cNvGraphicFramePr>
            <a:graphicFrameLocks noGrp="1"/>
          </p:cNvGraphicFramePr>
          <p:nvPr>
            <p:ph idx="1"/>
            <p:extLst>
              <p:ext uri="{D42A27DB-BD31-4B8C-83A1-F6EECF244321}">
                <p14:modId xmlns:p14="http://schemas.microsoft.com/office/powerpoint/2010/main" val="245554646"/>
              </p:ext>
            </p:extLst>
          </p:nvPr>
        </p:nvGraphicFramePr>
        <p:xfrm>
          <a:off x="630936" y="2660904"/>
          <a:ext cx="5463984" cy="3547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5" name="Ink 1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9"/>
              <a:stretch>
                <a:fillRect/>
              </a:stretch>
            </p:blipFill>
            <p:spPr>
              <a:xfrm>
                <a:off x="5737403" y="1956150"/>
                <a:ext cx="36000" cy="32709"/>
              </a:xfrm>
              <a:prstGeom prst="rect">
                <a:avLst/>
              </a:prstGeom>
            </p:spPr>
          </p:pic>
        </mc:Fallback>
      </mc:AlternateContent>
      <p:pic>
        <p:nvPicPr>
          <p:cNvPr id="5" name="Picture 4" descr="A picture containing vector graphics&#10;&#10;Description automatically generated">
            <a:extLst>
              <a:ext uri="{FF2B5EF4-FFF2-40B4-BE49-F238E27FC236}">
                <a16:creationId xmlns:a16="http://schemas.microsoft.com/office/drawing/2014/main" id="{347FD21A-7B27-0A71-F808-6A5015A76965}"/>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5858235" y="1443300"/>
            <a:ext cx="5699781" cy="3971399"/>
          </a:xfrm>
          <a:prstGeom prst="rect">
            <a:avLst/>
          </a:prstGeom>
        </p:spPr>
      </p:pic>
    </p:spTree>
    <p:extLst>
      <p:ext uri="{BB962C8B-B14F-4D97-AF65-F5344CB8AC3E}">
        <p14:creationId xmlns:p14="http://schemas.microsoft.com/office/powerpoint/2010/main" val="4140469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5D8C54-A48C-CA46-FE92-0E399FDDF47E}"/>
              </a:ext>
            </a:extLst>
          </p:cNvPr>
          <p:cNvSpPr>
            <a:spLocks noGrp="1"/>
          </p:cNvSpPr>
          <p:nvPr>
            <p:ph type="title"/>
          </p:nvPr>
        </p:nvSpPr>
        <p:spPr>
          <a:xfrm>
            <a:off x="640080" y="325370"/>
            <a:ext cx="6894576" cy="1784538"/>
          </a:xfrm>
        </p:spPr>
        <p:txBody>
          <a:bodyPr anchor="b">
            <a:normAutofit/>
          </a:bodyPr>
          <a:lstStyle/>
          <a:p>
            <a:pPr>
              <a:lnSpc>
                <a:spcPct val="90000"/>
              </a:lnSpc>
            </a:pPr>
            <a:r>
              <a:rPr lang="en-US" sz="5600"/>
              <a:t>Program Entry Requirements</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395391"/>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8E17BA-1110-5BBC-CC2B-069081C878E9}"/>
              </a:ext>
            </a:extLst>
          </p:cNvPr>
          <p:cNvSpPr>
            <a:spLocks noGrp="1"/>
          </p:cNvSpPr>
          <p:nvPr>
            <p:ph idx="1"/>
          </p:nvPr>
        </p:nvSpPr>
        <p:spPr>
          <a:xfrm>
            <a:off x="640080" y="2708307"/>
            <a:ext cx="6894576" cy="3951664"/>
          </a:xfrm>
        </p:spPr>
        <p:txBody>
          <a:bodyPr vert="horz" lIns="91440" tIns="45720" rIns="91440" bIns="45720" rtlCol="0" anchor="t">
            <a:normAutofit fontScale="47500" lnSpcReduction="20000"/>
          </a:bodyPr>
          <a:lstStyle/>
          <a:p>
            <a:pPr algn="l">
              <a:buFont typeface="Arial" panose="020B0604020202020204" pitchFamily="34" charset="0"/>
              <a:buChar char="•"/>
            </a:pPr>
            <a:r>
              <a:rPr lang="en-US" sz="5900" dirty="0"/>
              <a:t>(High School student or) High School Diploma/GED (or equivalent) at time of enrollment</a:t>
            </a:r>
          </a:p>
          <a:p>
            <a:pPr algn="l">
              <a:buFont typeface="Arial" panose="020B0604020202020204" pitchFamily="34" charset="0"/>
              <a:buChar char="•"/>
            </a:pPr>
            <a:r>
              <a:rPr lang="en-US" sz="5900" dirty="0"/>
              <a:t>Effective verbal and written communication skills</a:t>
            </a:r>
          </a:p>
          <a:p>
            <a:pPr algn="l"/>
            <a:r>
              <a:rPr lang="en-US" sz="5900" dirty="0"/>
              <a:t>Upon invitation and acceptance to the Medical Assistant Program, students must provide confirmation of an account established with </a:t>
            </a:r>
            <a:r>
              <a:rPr lang="en-US" sz="5900" dirty="0" err="1"/>
              <a:t>CastleBranch.com</a:t>
            </a:r>
            <a:r>
              <a:rPr lang="en-US" sz="5900" dirty="0"/>
              <a:t> and pass a nationwide criminal background check (</a:t>
            </a:r>
            <a:r>
              <a:rPr lang="en-US" sz="5900" dirty="0">
                <a:hlinkClick r:id="rId3" tooltip="Crimes Against Persons list pdf"/>
              </a:rPr>
              <a:t>Crimes Against Persons</a:t>
            </a:r>
            <a:r>
              <a:rPr lang="en-US" sz="5900" dirty="0"/>
              <a:t> list).</a:t>
            </a:r>
          </a:p>
          <a:p>
            <a:pPr algn="l">
              <a:buFont typeface="Arial" panose="020B0604020202020204" pitchFamily="34" charset="0"/>
              <a:buChar char="•"/>
            </a:pPr>
            <a:r>
              <a:rPr lang="en-US" sz="5900"/>
              <a:t>Cost: $106 (do not create an account prior to invitation and registration to the program)</a:t>
            </a:r>
            <a:br>
              <a:rPr lang="en-US"/>
            </a:br>
            <a:endParaRPr lang="en-US"/>
          </a:p>
        </p:txBody>
      </p:sp>
      <p:pic>
        <p:nvPicPr>
          <p:cNvPr id="5" name="Picture 4">
            <a:extLst>
              <a:ext uri="{FF2B5EF4-FFF2-40B4-BE49-F238E27FC236}">
                <a16:creationId xmlns:a16="http://schemas.microsoft.com/office/drawing/2014/main" id="{96218CD8-AB56-5638-3A44-B3016B6A88A1}"/>
              </a:ext>
            </a:extLst>
          </p:cNvPr>
          <p:cNvPicPr>
            <a:picLocks noChangeAspect="1"/>
          </p:cNvPicPr>
          <p:nvPr/>
        </p:nvPicPr>
        <p:blipFill rotWithShape="1">
          <a:blip r:embed="rId4"/>
          <a:srcRect l="34071" r="32706"/>
          <a:stretch/>
        </p:blipFill>
        <p:spPr>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p:spPr>
      </p:pic>
    </p:spTree>
    <p:extLst>
      <p:ext uri="{BB962C8B-B14F-4D97-AF65-F5344CB8AC3E}">
        <p14:creationId xmlns:p14="http://schemas.microsoft.com/office/powerpoint/2010/main" val="3530169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2DE4C0-EE12-4CAC-98CF-A89349319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9CF03F-5E6E-4B23-89A5-81548BA4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D99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C05F95-C233-18E7-D4D5-FCB55BA4E6C7}"/>
              </a:ext>
            </a:extLst>
          </p:cNvPr>
          <p:cNvSpPr>
            <a:spLocks noGrp="1"/>
          </p:cNvSpPr>
          <p:nvPr>
            <p:ph type="title"/>
          </p:nvPr>
        </p:nvSpPr>
        <p:spPr>
          <a:xfrm>
            <a:off x="4654296" y="329184"/>
            <a:ext cx="6894576" cy="1783080"/>
          </a:xfrm>
        </p:spPr>
        <p:txBody>
          <a:bodyPr anchor="b">
            <a:normAutofit/>
          </a:bodyPr>
          <a:lstStyle/>
          <a:p>
            <a:pPr>
              <a:lnSpc>
                <a:spcPct val="90000"/>
              </a:lnSpc>
            </a:pPr>
            <a:r>
              <a:rPr lang="en-US" sz="5600"/>
              <a:t>Program Requirements</a:t>
            </a:r>
          </a:p>
        </p:txBody>
      </p:sp>
      <p:sp>
        <p:nvSpPr>
          <p:cNvPr id="1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2">
            <a:extLst>
              <a:ext uri="{FF2B5EF4-FFF2-40B4-BE49-F238E27FC236}">
                <a16:creationId xmlns:a16="http://schemas.microsoft.com/office/drawing/2014/main" id="{4739632C-93AE-7C15-9711-FDF53A40FAF7}"/>
              </a:ext>
            </a:extLst>
          </p:cNvPr>
          <p:cNvGraphicFramePr>
            <a:graphicFrameLocks noGrp="1"/>
          </p:cNvGraphicFramePr>
          <p:nvPr>
            <p:ph idx="1"/>
            <p:extLst>
              <p:ext uri="{D42A27DB-BD31-4B8C-83A1-F6EECF244321}">
                <p14:modId xmlns:p14="http://schemas.microsoft.com/office/powerpoint/2010/main" val="902017510"/>
              </p:ext>
            </p:extLst>
          </p:nvPr>
        </p:nvGraphicFramePr>
        <p:xfrm>
          <a:off x="4654296" y="2706624"/>
          <a:ext cx="6894576" cy="3483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94B1050A-D706-ECD0-E09D-194C3CF575F8}"/>
              </a:ext>
            </a:extLst>
          </p:cNvPr>
          <p:cNvPicPr>
            <a:picLocks noChangeAspect="1"/>
          </p:cNvPicPr>
          <p:nvPr/>
        </p:nvPicPr>
        <p:blipFill rotWithShape="1">
          <a:blip r:embed="rId8"/>
          <a:srcRect l="34059" r="32693"/>
          <a:stretch/>
        </p:blipFill>
        <p:spPr>
          <a:xfrm>
            <a:off x="20" y="10"/>
            <a:ext cx="4053550" cy="6857989"/>
          </a:xfrm>
          <a:custGeom>
            <a:avLst/>
            <a:gdLst/>
            <a:ahLst/>
            <a:cxnLst/>
            <a:rect l="l" t="t" r="r" b="b"/>
            <a:pathLst>
              <a:path w="4053570" h="6857999">
                <a:moveTo>
                  <a:pt x="0" y="0"/>
                </a:moveTo>
                <a:lnTo>
                  <a:pt x="4022851" y="0"/>
                </a:lnTo>
                <a:lnTo>
                  <a:pt x="4023684" y="7069"/>
                </a:lnTo>
                <a:cubicBezTo>
                  <a:pt x="4038634" y="90834"/>
                  <a:pt x="4036100" y="175741"/>
                  <a:pt x="4040154" y="260014"/>
                </a:cubicBezTo>
                <a:cubicBezTo>
                  <a:pt x="4044969" y="363071"/>
                  <a:pt x="4038888" y="466508"/>
                  <a:pt x="4036607" y="569818"/>
                </a:cubicBezTo>
                <a:cubicBezTo>
                  <a:pt x="4034833" y="657771"/>
                  <a:pt x="4026091" y="745598"/>
                  <a:pt x="4028752" y="833678"/>
                </a:cubicBezTo>
                <a:cubicBezTo>
                  <a:pt x="4028942" y="836724"/>
                  <a:pt x="4028942" y="839770"/>
                  <a:pt x="4028752" y="842816"/>
                </a:cubicBezTo>
                <a:cubicBezTo>
                  <a:pt x="4020643" y="939653"/>
                  <a:pt x="4020643" y="1036998"/>
                  <a:pt x="4028752" y="1133836"/>
                </a:cubicBezTo>
                <a:cubicBezTo>
                  <a:pt x="4031324" y="1174144"/>
                  <a:pt x="4030602" y="1214593"/>
                  <a:pt x="4026598" y="1254787"/>
                </a:cubicBezTo>
                <a:cubicBezTo>
                  <a:pt x="4022797" y="1305935"/>
                  <a:pt x="4010634" y="1357844"/>
                  <a:pt x="4019376" y="1408610"/>
                </a:cubicBezTo>
                <a:cubicBezTo>
                  <a:pt x="4025065" y="1450430"/>
                  <a:pt x="4028194" y="1492566"/>
                  <a:pt x="4028752" y="1534766"/>
                </a:cubicBezTo>
                <a:cubicBezTo>
                  <a:pt x="4033186" y="1629192"/>
                  <a:pt x="4029005" y="1724125"/>
                  <a:pt x="4027358" y="1818805"/>
                </a:cubicBezTo>
                <a:cubicBezTo>
                  <a:pt x="4025584" y="1929096"/>
                  <a:pt x="4028372" y="2039387"/>
                  <a:pt x="4019503" y="2149804"/>
                </a:cubicBezTo>
                <a:cubicBezTo>
                  <a:pt x="4014625" y="2239001"/>
                  <a:pt x="4014625" y="2328401"/>
                  <a:pt x="4019503" y="2417598"/>
                </a:cubicBezTo>
                <a:cubicBezTo>
                  <a:pt x="4021910" y="2499333"/>
                  <a:pt x="4034200" y="2580306"/>
                  <a:pt x="4032173" y="2662929"/>
                </a:cubicBezTo>
                <a:cubicBezTo>
                  <a:pt x="4029765" y="2759258"/>
                  <a:pt x="4018363" y="2855334"/>
                  <a:pt x="4021910" y="2951918"/>
                </a:cubicBezTo>
                <a:cubicBezTo>
                  <a:pt x="4023557" y="2997989"/>
                  <a:pt x="4023684" y="3044060"/>
                  <a:pt x="4024571" y="3090130"/>
                </a:cubicBezTo>
                <a:cubicBezTo>
                  <a:pt x="4025711" y="3145593"/>
                  <a:pt x="4035720" y="3200928"/>
                  <a:pt x="4030145" y="3256264"/>
                </a:cubicBezTo>
                <a:cubicBezTo>
                  <a:pt x="4020897" y="3348533"/>
                  <a:pt x="3996951" y="3439278"/>
                  <a:pt x="4011901" y="3533831"/>
                </a:cubicBezTo>
                <a:cubicBezTo>
                  <a:pt x="4020136" y="3585867"/>
                  <a:pt x="4029385" y="3638030"/>
                  <a:pt x="4034200" y="3690573"/>
                </a:cubicBezTo>
                <a:cubicBezTo>
                  <a:pt x="4038381" y="3737532"/>
                  <a:pt x="4048896" y="3785253"/>
                  <a:pt x="4040914" y="3831958"/>
                </a:cubicBezTo>
                <a:cubicBezTo>
                  <a:pt x="4034073" y="3871937"/>
                  <a:pt x="4037620" y="3911916"/>
                  <a:pt x="4032299" y="3951895"/>
                </a:cubicBezTo>
                <a:cubicBezTo>
                  <a:pt x="4025331" y="4004311"/>
                  <a:pt x="4021657" y="4057616"/>
                  <a:pt x="4016336" y="4110414"/>
                </a:cubicBezTo>
                <a:cubicBezTo>
                  <a:pt x="4011648" y="4158261"/>
                  <a:pt x="4007974" y="4205982"/>
                  <a:pt x="4020643" y="4250911"/>
                </a:cubicBezTo>
                <a:cubicBezTo>
                  <a:pt x="4051684" y="4363994"/>
                  <a:pt x="4034707" y="4476442"/>
                  <a:pt x="4023051" y="4588763"/>
                </a:cubicBezTo>
                <a:cubicBezTo>
                  <a:pt x="4017349" y="4643337"/>
                  <a:pt x="4008987" y="4701084"/>
                  <a:pt x="4021657" y="4751090"/>
                </a:cubicBezTo>
                <a:cubicBezTo>
                  <a:pt x="4044969" y="4839804"/>
                  <a:pt x="4026725" y="4924077"/>
                  <a:pt x="4016589" y="5009238"/>
                </a:cubicBezTo>
                <a:cubicBezTo>
                  <a:pt x="4004363" y="5092546"/>
                  <a:pt x="4006124" y="5177301"/>
                  <a:pt x="4021784" y="5260026"/>
                </a:cubicBezTo>
                <a:cubicBezTo>
                  <a:pt x="4034200" y="5318407"/>
                  <a:pt x="4034200" y="5377804"/>
                  <a:pt x="4035720" y="5436566"/>
                </a:cubicBezTo>
                <a:cubicBezTo>
                  <a:pt x="4036607" y="5473373"/>
                  <a:pt x="4023051" y="5510813"/>
                  <a:pt x="4014055" y="5547492"/>
                </a:cubicBezTo>
                <a:cubicBezTo>
                  <a:pt x="3997965" y="5613743"/>
                  <a:pt x="3992137" y="5681008"/>
                  <a:pt x="4014055" y="5745609"/>
                </a:cubicBezTo>
                <a:cubicBezTo>
                  <a:pt x="4044589" y="5835085"/>
                  <a:pt x="4062073" y="5924561"/>
                  <a:pt x="4049403" y="6019242"/>
                </a:cubicBezTo>
                <a:cubicBezTo>
                  <a:pt x="4042055" y="6077623"/>
                  <a:pt x="4040408" y="6137274"/>
                  <a:pt x="4029385" y="6194894"/>
                </a:cubicBezTo>
                <a:cubicBezTo>
                  <a:pt x="4011268" y="6290463"/>
                  <a:pt x="4017729" y="6385396"/>
                  <a:pt x="4032173" y="6479568"/>
                </a:cubicBezTo>
                <a:cubicBezTo>
                  <a:pt x="4042321" y="6558257"/>
                  <a:pt x="4043423" y="6637846"/>
                  <a:pt x="4035467" y="6716775"/>
                </a:cubicBezTo>
                <a:lnTo>
                  <a:pt x="4025707" y="6857999"/>
                </a:lnTo>
                <a:lnTo>
                  <a:pt x="0" y="6857999"/>
                </a:lnTo>
                <a:close/>
              </a:path>
            </a:pathLst>
          </a:custGeom>
        </p:spPr>
      </p:pic>
    </p:spTree>
    <p:extLst>
      <p:ext uri="{BB962C8B-B14F-4D97-AF65-F5344CB8AC3E}">
        <p14:creationId xmlns:p14="http://schemas.microsoft.com/office/powerpoint/2010/main" val="108217896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4" name="Rectangle 2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76A634-A125-BD00-AD1E-C8AF5FBD5A66}"/>
              </a:ext>
            </a:extLst>
          </p:cNvPr>
          <p:cNvSpPr>
            <a:spLocks noGrp="1"/>
          </p:cNvSpPr>
          <p:nvPr>
            <p:ph type="title"/>
          </p:nvPr>
        </p:nvSpPr>
        <p:spPr>
          <a:xfrm>
            <a:off x="639656" y="476312"/>
            <a:ext cx="10909640" cy="1065836"/>
          </a:xfrm>
        </p:spPr>
        <p:txBody>
          <a:bodyPr vert="horz" lIns="91440" tIns="45720" rIns="91440" bIns="45720" rtlCol="0" anchor="ctr">
            <a:normAutofit/>
          </a:bodyPr>
          <a:lstStyle/>
          <a:p>
            <a:pPr algn="ctr"/>
            <a:r>
              <a:rPr lang="en-US" sz="6000"/>
              <a:t>Program Requirements</a:t>
            </a:r>
          </a:p>
        </p:txBody>
      </p:sp>
      <p:sp>
        <p:nvSpPr>
          <p:cNvPr id="26" name="Rectangle 6">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27432"/>
          </a:xfrm>
          <a:custGeom>
            <a:avLst/>
            <a:gdLst>
              <a:gd name="connsiteX0" fmla="*/ 0 w 3291840"/>
              <a:gd name="connsiteY0" fmla="*/ 0 h 27432"/>
              <a:gd name="connsiteX1" fmla="*/ 625450 w 3291840"/>
              <a:gd name="connsiteY1" fmla="*/ 0 h 27432"/>
              <a:gd name="connsiteX2" fmla="*/ 1283818 w 3291840"/>
              <a:gd name="connsiteY2" fmla="*/ 0 h 27432"/>
              <a:gd name="connsiteX3" fmla="*/ 1975104 w 3291840"/>
              <a:gd name="connsiteY3" fmla="*/ 0 h 27432"/>
              <a:gd name="connsiteX4" fmla="*/ 2666390 w 3291840"/>
              <a:gd name="connsiteY4" fmla="*/ 0 h 27432"/>
              <a:gd name="connsiteX5" fmla="*/ 3291840 w 3291840"/>
              <a:gd name="connsiteY5" fmla="*/ 0 h 27432"/>
              <a:gd name="connsiteX6" fmla="*/ 3291840 w 3291840"/>
              <a:gd name="connsiteY6" fmla="*/ 27432 h 27432"/>
              <a:gd name="connsiteX7" fmla="*/ 2567635 w 3291840"/>
              <a:gd name="connsiteY7" fmla="*/ 27432 h 27432"/>
              <a:gd name="connsiteX8" fmla="*/ 1843430 w 3291840"/>
              <a:gd name="connsiteY8" fmla="*/ 27432 h 27432"/>
              <a:gd name="connsiteX9" fmla="*/ 1185062 w 3291840"/>
              <a:gd name="connsiteY9" fmla="*/ 27432 h 27432"/>
              <a:gd name="connsiteX10" fmla="*/ 0 w 3291840"/>
              <a:gd name="connsiteY10" fmla="*/ 27432 h 27432"/>
              <a:gd name="connsiteX11" fmla="*/ 0 w 329184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27432"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0674" y="7395"/>
                  <a:pt x="3291885" y="21864"/>
                  <a:pt x="3291840" y="27432"/>
                </a:cubicBezTo>
                <a:cubicBezTo>
                  <a:pt x="3043276" y="47012"/>
                  <a:pt x="2921041" y="-3764"/>
                  <a:pt x="2567635" y="27432"/>
                </a:cubicBezTo>
                <a:cubicBezTo>
                  <a:pt x="2214230" y="58628"/>
                  <a:pt x="2189623" y="-3875"/>
                  <a:pt x="1843430" y="27432"/>
                </a:cubicBezTo>
                <a:cubicBezTo>
                  <a:pt x="1497237" y="58739"/>
                  <a:pt x="1492584" y="38324"/>
                  <a:pt x="1185062" y="27432"/>
                </a:cubicBezTo>
                <a:cubicBezTo>
                  <a:pt x="877540" y="16540"/>
                  <a:pt x="313238" y="55587"/>
                  <a:pt x="0" y="27432"/>
                </a:cubicBezTo>
                <a:cubicBezTo>
                  <a:pt x="-503" y="20663"/>
                  <a:pt x="1168" y="5855"/>
                  <a:pt x="0" y="0"/>
                </a:cubicBezTo>
                <a:close/>
              </a:path>
              <a:path w="3291840" h="27432"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2033" y="12649"/>
                  <a:pt x="3290852" y="17989"/>
                  <a:pt x="3291840" y="27432"/>
                </a:cubicBezTo>
                <a:cubicBezTo>
                  <a:pt x="3120474" y="24858"/>
                  <a:pt x="2816568" y="13777"/>
                  <a:pt x="2633472" y="27432"/>
                </a:cubicBezTo>
                <a:cubicBezTo>
                  <a:pt x="2450376" y="41087"/>
                  <a:pt x="2160769" y="46494"/>
                  <a:pt x="1909267" y="27432"/>
                </a:cubicBezTo>
                <a:cubicBezTo>
                  <a:pt x="1657765" y="8370"/>
                  <a:pt x="1623992" y="18792"/>
                  <a:pt x="1349654" y="27432"/>
                </a:cubicBezTo>
                <a:cubicBezTo>
                  <a:pt x="1075316" y="36072"/>
                  <a:pt x="833426" y="43325"/>
                  <a:pt x="691286" y="27432"/>
                </a:cubicBezTo>
                <a:cubicBezTo>
                  <a:pt x="549146" y="11539"/>
                  <a:pt x="342011" y="33345"/>
                  <a:pt x="0" y="27432"/>
                </a:cubicBezTo>
                <a:cubicBezTo>
                  <a:pt x="1300" y="19678"/>
                  <a:pt x="-86" y="12044"/>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imeline&#10;&#10;Description automatically generated">
            <a:extLst>
              <a:ext uri="{FF2B5EF4-FFF2-40B4-BE49-F238E27FC236}">
                <a16:creationId xmlns:a16="http://schemas.microsoft.com/office/drawing/2014/main" id="{5529F32D-0B64-8B90-52F2-03CCC35019C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69163" y="2642616"/>
            <a:ext cx="4316170" cy="3895344"/>
          </a:xfrm>
          <a:prstGeom prst="rect">
            <a:avLst/>
          </a:prstGeom>
        </p:spPr>
      </p:pic>
      <p:pic>
        <p:nvPicPr>
          <p:cNvPr id="17" name="Picture 16" descr="Hand holding forearm">
            <a:extLst>
              <a:ext uri="{FF2B5EF4-FFF2-40B4-BE49-F238E27FC236}">
                <a16:creationId xmlns:a16="http://schemas.microsoft.com/office/drawing/2014/main" id="{A5F3A87C-EAB7-B5D1-B326-08F77B1F1256}"/>
              </a:ext>
            </a:extLst>
          </p:cNvPr>
          <p:cNvPicPr>
            <a:picLocks noChangeAspect="1"/>
          </p:cNvPicPr>
          <p:nvPr/>
        </p:nvPicPr>
        <p:blipFill>
          <a:blip r:embed="rId5"/>
          <a:stretch>
            <a:fillRect/>
          </a:stretch>
        </p:blipFill>
        <p:spPr>
          <a:xfrm>
            <a:off x="6254496" y="2716477"/>
            <a:ext cx="5614416" cy="3747622"/>
          </a:xfrm>
          <a:prstGeom prst="rect">
            <a:avLst/>
          </a:prstGeom>
        </p:spPr>
      </p:pic>
      <p:sp>
        <p:nvSpPr>
          <p:cNvPr id="18" name="TextBox 17">
            <a:extLst>
              <a:ext uri="{FF2B5EF4-FFF2-40B4-BE49-F238E27FC236}">
                <a16:creationId xmlns:a16="http://schemas.microsoft.com/office/drawing/2014/main" id="{331EF27E-F2A8-F027-D528-F92E81D21F6E}"/>
              </a:ext>
            </a:extLst>
          </p:cNvPr>
          <p:cNvSpPr txBox="1"/>
          <p:nvPr/>
        </p:nvSpPr>
        <p:spPr>
          <a:xfrm>
            <a:off x="969163" y="2040313"/>
            <a:ext cx="4448205" cy="461665"/>
          </a:xfrm>
          <a:prstGeom prst="rect">
            <a:avLst/>
          </a:prstGeom>
          <a:noFill/>
        </p:spPr>
        <p:txBody>
          <a:bodyPr wrap="none" rtlCol="0">
            <a:spAutoFit/>
          </a:bodyPr>
          <a:lstStyle/>
          <a:p>
            <a:r>
              <a:rPr lang="en-US" sz="2400"/>
              <a:t>Natural hair colored required. No rainbow colored permitted.</a:t>
            </a:r>
          </a:p>
        </p:txBody>
      </p:sp>
      <p:sp>
        <p:nvSpPr>
          <p:cNvPr id="19" name="TextBox 18">
            <a:extLst>
              <a:ext uri="{FF2B5EF4-FFF2-40B4-BE49-F238E27FC236}">
                <a16:creationId xmlns:a16="http://schemas.microsoft.com/office/drawing/2014/main" id="{BA9A0787-6055-D3DF-7A1D-E6A503CF3612}"/>
              </a:ext>
            </a:extLst>
          </p:cNvPr>
          <p:cNvSpPr txBox="1"/>
          <p:nvPr/>
        </p:nvSpPr>
        <p:spPr>
          <a:xfrm>
            <a:off x="6254496" y="2040313"/>
            <a:ext cx="5680401" cy="461665"/>
          </a:xfrm>
          <a:prstGeom prst="rect">
            <a:avLst/>
          </a:prstGeom>
          <a:noFill/>
        </p:spPr>
        <p:txBody>
          <a:bodyPr wrap="none" rtlCol="0">
            <a:spAutoFit/>
          </a:bodyPr>
          <a:lstStyle/>
          <a:p>
            <a:r>
              <a:rPr lang="en-US" sz="2400"/>
              <a:t>Natural fingernails. No Acrylics, no long nails, no colored nail polish permitted.</a:t>
            </a:r>
          </a:p>
        </p:txBody>
      </p:sp>
    </p:spTree>
    <p:extLst>
      <p:ext uri="{BB962C8B-B14F-4D97-AF65-F5344CB8AC3E}">
        <p14:creationId xmlns:p14="http://schemas.microsoft.com/office/powerpoint/2010/main" val="4136413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6"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8" name="Rectangle 17">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967C73-E2BC-016A-8FBF-CD1E3D607341}"/>
              </a:ext>
            </a:extLst>
          </p:cNvPr>
          <p:cNvSpPr>
            <a:spLocks noGrp="1"/>
          </p:cNvSpPr>
          <p:nvPr>
            <p:ph type="title"/>
          </p:nvPr>
        </p:nvSpPr>
        <p:spPr>
          <a:xfrm>
            <a:off x="638881" y="470533"/>
            <a:ext cx="10909640" cy="1065836"/>
          </a:xfrm>
        </p:spPr>
        <p:txBody>
          <a:bodyPr vert="horz" lIns="91440" tIns="45720" rIns="91440" bIns="45720" rtlCol="0" anchor="ctr">
            <a:normAutofit/>
          </a:bodyPr>
          <a:lstStyle/>
          <a:p>
            <a:pPr algn="ctr"/>
            <a:r>
              <a:rPr lang="en-US" sz="6000"/>
              <a:t>Program Requirements</a:t>
            </a:r>
          </a:p>
        </p:txBody>
      </p:sp>
      <p:sp>
        <p:nvSpPr>
          <p:cNvPr id="20" name="Rectangle 6">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27432"/>
          </a:xfrm>
          <a:custGeom>
            <a:avLst/>
            <a:gdLst>
              <a:gd name="connsiteX0" fmla="*/ 0 w 3291840"/>
              <a:gd name="connsiteY0" fmla="*/ 0 h 27432"/>
              <a:gd name="connsiteX1" fmla="*/ 625450 w 3291840"/>
              <a:gd name="connsiteY1" fmla="*/ 0 h 27432"/>
              <a:gd name="connsiteX2" fmla="*/ 1283818 w 3291840"/>
              <a:gd name="connsiteY2" fmla="*/ 0 h 27432"/>
              <a:gd name="connsiteX3" fmla="*/ 1975104 w 3291840"/>
              <a:gd name="connsiteY3" fmla="*/ 0 h 27432"/>
              <a:gd name="connsiteX4" fmla="*/ 2666390 w 3291840"/>
              <a:gd name="connsiteY4" fmla="*/ 0 h 27432"/>
              <a:gd name="connsiteX5" fmla="*/ 3291840 w 3291840"/>
              <a:gd name="connsiteY5" fmla="*/ 0 h 27432"/>
              <a:gd name="connsiteX6" fmla="*/ 3291840 w 3291840"/>
              <a:gd name="connsiteY6" fmla="*/ 27432 h 27432"/>
              <a:gd name="connsiteX7" fmla="*/ 2567635 w 3291840"/>
              <a:gd name="connsiteY7" fmla="*/ 27432 h 27432"/>
              <a:gd name="connsiteX8" fmla="*/ 1843430 w 3291840"/>
              <a:gd name="connsiteY8" fmla="*/ 27432 h 27432"/>
              <a:gd name="connsiteX9" fmla="*/ 1185062 w 3291840"/>
              <a:gd name="connsiteY9" fmla="*/ 27432 h 27432"/>
              <a:gd name="connsiteX10" fmla="*/ 0 w 3291840"/>
              <a:gd name="connsiteY10" fmla="*/ 27432 h 27432"/>
              <a:gd name="connsiteX11" fmla="*/ 0 w 329184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27432"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0674" y="7395"/>
                  <a:pt x="3291885" y="21864"/>
                  <a:pt x="3291840" y="27432"/>
                </a:cubicBezTo>
                <a:cubicBezTo>
                  <a:pt x="3043276" y="47012"/>
                  <a:pt x="2921041" y="-3764"/>
                  <a:pt x="2567635" y="27432"/>
                </a:cubicBezTo>
                <a:cubicBezTo>
                  <a:pt x="2214230" y="58628"/>
                  <a:pt x="2189623" y="-3875"/>
                  <a:pt x="1843430" y="27432"/>
                </a:cubicBezTo>
                <a:cubicBezTo>
                  <a:pt x="1497237" y="58739"/>
                  <a:pt x="1492584" y="38324"/>
                  <a:pt x="1185062" y="27432"/>
                </a:cubicBezTo>
                <a:cubicBezTo>
                  <a:pt x="877540" y="16540"/>
                  <a:pt x="313238" y="55587"/>
                  <a:pt x="0" y="27432"/>
                </a:cubicBezTo>
                <a:cubicBezTo>
                  <a:pt x="-503" y="20663"/>
                  <a:pt x="1168" y="5855"/>
                  <a:pt x="0" y="0"/>
                </a:cubicBezTo>
                <a:close/>
              </a:path>
              <a:path w="3291840" h="27432"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2033" y="12649"/>
                  <a:pt x="3290852" y="17989"/>
                  <a:pt x="3291840" y="27432"/>
                </a:cubicBezTo>
                <a:cubicBezTo>
                  <a:pt x="3120474" y="24858"/>
                  <a:pt x="2816568" y="13777"/>
                  <a:pt x="2633472" y="27432"/>
                </a:cubicBezTo>
                <a:cubicBezTo>
                  <a:pt x="2450376" y="41087"/>
                  <a:pt x="2160769" y="46494"/>
                  <a:pt x="1909267" y="27432"/>
                </a:cubicBezTo>
                <a:cubicBezTo>
                  <a:pt x="1657765" y="8370"/>
                  <a:pt x="1623992" y="18792"/>
                  <a:pt x="1349654" y="27432"/>
                </a:cubicBezTo>
                <a:cubicBezTo>
                  <a:pt x="1075316" y="36072"/>
                  <a:pt x="833426" y="43325"/>
                  <a:pt x="691286" y="27432"/>
                </a:cubicBezTo>
                <a:cubicBezTo>
                  <a:pt x="549146" y="11539"/>
                  <a:pt x="342011" y="33345"/>
                  <a:pt x="0" y="27432"/>
                </a:cubicBezTo>
                <a:cubicBezTo>
                  <a:pt x="1300" y="19678"/>
                  <a:pt x="-86" y="12044"/>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3B6B1B0C-3B69-2110-3F5C-03B52FB07D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57313" y="2642616"/>
            <a:ext cx="3471862" cy="3895344"/>
          </a:xfrm>
          <a:prstGeom prst="rect">
            <a:avLst/>
          </a:prstGeom>
        </p:spPr>
      </p:pic>
      <p:pic>
        <p:nvPicPr>
          <p:cNvPr id="6" name="Content Placeholder 5">
            <a:extLst>
              <a:ext uri="{FF2B5EF4-FFF2-40B4-BE49-F238E27FC236}">
                <a16:creationId xmlns:a16="http://schemas.microsoft.com/office/drawing/2014/main" id="{2DE427F8-02BD-4E9B-8894-C69D6382F0B8}"/>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7114032" y="2642616"/>
            <a:ext cx="3895344" cy="3895344"/>
          </a:xfrm>
          <a:prstGeom prst="rect">
            <a:avLst/>
          </a:prstGeom>
        </p:spPr>
      </p:pic>
      <p:sp>
        <p:nvSpPr>
          <p:cNvPr id="12" name="TextBox 11">
            <a:extLst>
              <a:ext uri="{FF2B5EF4-FFF2-40B4-BE49-F238E27FC236}">
                <a16:creationId xmlns:a16="http://schemas.microsoft.com/office/drawing/2014/main" id="{0E998486-DE35-1727-62CD-8038F519AD37}"/>
              </a:ext>
            </a:extLst>
          </p:cNvPr>
          <p:cNvSpPr txBox="1"/>
          <p:nvPr/>
        </p:nvSpPr>
        <p:spPr>
          <a:xfrm>
            <a:off x="1058563" y="2003560"/>
            <a:ext cx="4310667" cy="461665"/>
          </a:xfrm>
          <a:prstGeom prst="rect">
            <a:avLst/>
          </a:prstGeom>
          <a:noFill/>
        </p:spPr>
        <p:txBody>
          <a:bodyPr wrap="none" lIns="91440" tIns="45720" rIns="91440" bIns="45720" rtlCol="0" anchor="t">
            <a:spAutoFit/>
          </a:bodyPr>
          <a:lstStyle/>
          <a:p>
            <a:r>
              <a:rPr lang="en-US" sz="2400"/>
              <a:t> Facial and ear piercings should be limited to small studs</a:t>
            </a:r>
            <a:r>
              <a:rPr lang="en-US"/>
              <a:t>.</a:t>
            </a:r>
          </a:p>
        </p:txBody>
      </p:sp>
      <p:sp>
        <p:nvSpPr>
          <p:cNvPr id="13" name="TextBox 12">
            <a:extLst>
              <a:ext uri="{FF2B5EF4-FFF2-40B4-BE49-F238E27FC236}">
                <a16:creationId xmlns:a16="http://schemas.microsoft.com/office/drawing/2014/main" id="{D5D734C2-2302-7543-FA89-9F827EB46AC4}"/>
              </a:ext>
            </a:extLst>
          </p:cNvPr>
          <p:cNvSpPr txBox="1"/>
          <p:nvPr/>
        </p:nvSpPr>
        <p:spPr>
          <a:xfrm>
            <a:off x="6917187" y="1961226"/>
            <a:ext cx="4449423" cy="461665"/>
          </a:xfrm>
          <a:prstGeom prst="rect">
            <a:avLst/>
          </a:prstGeom>
          <a:noFill/>
        </p:spPr>
        <p:txBody>
          <a:bodyPr wrap="none" lIns="91440" tIns="45720" rIns="91440" bIns="45720" rtlCol="0" anchor="t">
            <a:spAutoFit/>
          </a:bodyPr>
          <a:lstStyle/>
          <a:p>
            <a:r>
              <a:rPr lang="en-US" sz="2400">
                <a:ea typeface="+mn-lt"/>
                <a:cs typeface="+mn-lt"/>
              </a:rPr>
              <a:t>Any tattoos that would not be acceptable</a:t>
            </a:r>
            <a:r>
              <a:rPr lang="en-US" sz="2400"/>
              <a:t> should be covered</a:t>
            </a:r>
            <a:r>
              <a:rPr lang="en-US"/>
              <a:t>.</a:t>
            </a:r>
          </a:p>
        </p:txBody>
      </p:sp>
    </p:spTree>
    <p:extLst>
      <p:ext uri="{BB962C8B-B14F-4D97-AF65-F5344CB8AC3E}">
        <p14:creationId xmlns:p14="http://schemas.microsoft.com/office/powerpoint/2010/main" val="2181203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7F47B-627E-2732-5F34-E9E03E0E40B9}"/>
              </a:ext>
            </a:extLst>
          </p:cNvPr>
          <p:cNvSpPr>
            <a:spLocks noGrp="1"/>
          </p:cNvSpPr>
          <p:nvPr>
            <p:ph type="title"/>
          </p:nvPr>
        </p:nvSpPr>
        <p:spPr>
          <a:xfrm>
            <a:off x="640080" y="325369"/>
            <a:ext cx="4368602" cy="1956841"/>
          </a:xfrm>
        </p:spPr>
        <p:txBody>
          <a:bodyPr anchor="b">
            <a:normAutofit/>
          </a:bodyPr>
          <a:lstStyle/>
          <a:p>
            <a:r>
              <a:rPr lang="en-US" sz="6600"/>
              <a:t>Dress Code</a:t>
            </a:r>
          </a:p>
        </p:txBody>
      </p:sp>
      <p:sp>
        <p:nvSpPr>
          <p:cNvPr id="6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9451E2E0-30A0-9839-CA2B-115342410662}"/>
              </a:ext>
            </a:extLst>
          </p:cNvPr>
          <p:cNvSpPr>
            <a:spLocks noGrp="1"/>
          </p:cNvSpPr>
          <p:nvPr>
            <p:ph idx="1"/>
          </p:nvPr>
        </p:nvSpPr>
        <p:spPr>
          <a:xfrm>
            <a:off x="640080" y="2872899"/>
            <a:ext cx="4243589" cy="3320668"/>
          </a:xfrm>
        </p:spPr>
        <p:txBody>
          <a:bodyPr>
            <a:normAutofit/>
          </a:bodyPr>
          <a:lstStyle/>
          <a:p>
            <a:r>
              <a:rPr lang="en-US"/>
              <a:t>Scrubs must be worn every in-person class day. No hoodies. </a:t>
            </a:r>
          </a:p>
          <a:p>
            <a:r>
              <a:rPr lang="en-US"/>
              <a:t>Scrubs must be clean and wrinkle free. </a:t>
            </a:r>
          </a:p>
          <a:p>
            <a:r>
              <a:rPr lang="en-US"/>
              <a:t>Masks are optional. </a:t>
            </a:r>
          </a:p>
          <a:p>
            <a:r>
              <a:rPr lang="en-US"/>
              <a:t>Closed toed shoes are mandatory-no Ugg boots or Crocs with holes. </a:t>
            </a:r>
          </a:p>
          <a:p>
            <a:pPr marL="0" indent="0">
              <a:buNone/>
            </a:pPr>
            <a:endParaRPr lang="en-US"/>
          </a:p>
        </p:txBody>
      </p:sp>
      <p:pic>
        <p:nvPicPr>
          <p:cNvPr id="4" name="Picture 4">
            <a:extLst>
              <a:ext uri="{FF2B5EF4-FFF2-40B4-BE49-F238E27FC236}">
                <a16:creationId xmlns:a16="http://schemas.microsoft.com/office/drawing/2014/main" id="{8655DCD7-B397-8B18-E0CB-9A6C3F62F356}"/>
              </a:ext>
            </a:extLst>
          </p:cNvPr>
          <p:cNvPicPr>
            <a:picLocks noChangeAspect="1"/>
          </p:cNvPicPr>
          <p:nvPr/>
        </p:nvPicPr>
        <p:blipFill rotWithShape="1">
          <a:blip r:embed="rId3"/>
          <a:srcRect l="5037" r="197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18033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3B2A8-60DF-D753-5C05-2E9AC18305E7}"/>
              </a:ext>
            </a:extLst>
          </p:cNvPr>
          <p:cNvSpPr>
            <a:spLocks noGrp="1"/>
          </p:cNvSpPr>
          <p:nvPr>
            <p:ph type="title"/>
          </p:nvPr>
        </p:nvSpPr>
        <p:spPr>
          <a:xfrm>
            <a:off x="640080" y="325369"/>
            <a:ext cx="4368602" cy="1956841"/>
          </a:xfrm>
        </p:spPr>
        <p:txBody>
          <a:bodyPr anchor="b">
            <a:normAutofit/>
          </a:bodyPr>
          <a:lstStyle/>
          <a:p>
            <a:pPr>
              <a:lnSpc>
                <a:spcPct val="90000"/>
              </a:lnSpc>
            </a:pPr>
            <a:r>
              <a:rPr lang="en-US" sz="3600"/>
              <a:t>Program Overview: </a:t>
            </a:r>
            <a:br>
              <a:rPr lang="en-US" sz="3600"/>
            </a:br>
            <a:r>
              <a:rPr lang="en-US" sz="3600"/>
              <a:t>ONLINE LEARNING </a:t>
            </a:r>
            <a:br>
              <a:rPr lang="en-US" sz="3600"/>
            </a:br>
            <a:r>
              <a:rPr lang="en-US" sz="3600"/>
              <a:t>WITH CANVAS</a:t>
            </a:r>
          </a:p>
        </p:txBody>
      </p:sp>
      <p:sp>
        <p:nvSpPr>
          <p:cNvPr id="2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5D38D6-AC86-BEA7-B73D-8FDFEB27E82A}"/>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lvl="0" indent="0">
              <a:spcBef>
                <a:spcPts val="0"/>
              </a:spcBef>
              <a:spcAft>
                <a:spcPts val="600"/>
              </a:spcAft>
              <a:buNone/>
              <a:defRPr/>
            </a:pPr>
            <a:r>
              <a:rPr lang="en-US">
                <a:ea typeface="+mn-lt"/>
                <a:cs typeface="+mn-lt"/>
              </a:rPr>
              <a:t>The RTC MA program uses Canvas and it is vital that you have access to a computer and internet access.</a:t>
            </a:r>
          </a:p>
        </p:txBody>
      </p:sp>
      <p:pic>
        <p:nvPicPr>
          <p:cNvPr id="8" name="Picture 7" descr="A picture containing text, indoor, computer&#10;&#10;Description automatically generated">
            <a:extLst>
              <a:ext uri="{FF2B5EF4-FFF2-40B4-BE49-F238E27FC236}">
                <a16:creationId xmlns:a16="http://schemas.microsoft.com/office/drawing/2014/main" id="{46F1B7C4-F34C-95A2-EC02-5AB08986725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31577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5824B8B-B231-480A-9E80-6D446D1D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C43AF03E-5FC1-48B3-8CF2-01998C232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58548" y="0"/>
            <a:ext cx="7464980" cy="6858000"/>
          </a:xfrm>
          <a:custGeom>
            <a:avLst/>
            <a:gdLst>
              <a:gd name="connsiteX0" fmla="*/ 0 w 7464980"/>
              <a:gd name="connsiteY0" fmla="*/ 0 h 6858000"/>
              <a:gd name="connsiteX1" fmla="*/ 1624264 w 7464980"/>
              <a:gd name="connsiteY1" fmla="*/ 0 h 6858000"/>
              <a:gd name="connsiteX2" fmla="*/ 2171700 w 7464980"/>
              <a:gd name="connsiteY2" fmla="*/ 0 h 6858000"/>
              <a:gd name="connsiteX3" fmla="*/ 2794224 w 7464980"/>
              <a:gd name="connsiteY3" fmla="*/ 0 h 6858000"/>
              <a:gd name="connsiteX4" fmla="*/ 2860782 w 7464980"/>
              <a:gd name="connsiteY4" fmla="*/ 0 h 6858000"/>
              <a:gd name="connsiteX5" fmla="*/ 7446838 w 7464980"/>
              <a:gd name="connsiteY5" fmla="*/ 0 h 6858000"/>
              <a:gd name="connsiteX6" fmla="*/ 7437231 w 7464980"/>
              <a:gd name="connsiteY6" fmla="*/ 94814 h 6858000"/>
              <a:gd name="connsiteX7" fmla="*/ 7442282 w 7464980"/>
              <a:gd name="connsiteY7" fmla="*/ 421796 h 6858000"/>
              <a:gd name="connsiteX8" fmla="*/ 7446216 w 7464980"/>
              <a:gd name="connsiteY8" fmla="*/ 812192 h 6858000"/>
              <a:gd name="connsiteX9" fmla="*/ 7426545 w 7464980"/>
              <a:gd name="connsiteY9" fmla="*/ 1113642 h 6858000"/>
              <a:gd name="connsiteX10" fmla="*/ 7454338 w 7464980"/>
              <a:gd name="connsiteY10" fmla="*/ 1796708 h 6858000"/>
              <a:gd name="connsiteX11" fmla="*/ 7452689 w 7464980"/>
              <a:gd name="connsiteY11" fmla="*/ 2327333 h 6858000"/>
              <a:gd name="connsiteX12" fmla="*/ 7443551 w 7464980"/>
              <a:gd name="connsiteY12" fmla="*/ 2784280 h 6858000"/>
              <a:gd name="connsiteX13" fmla="*/ 7449008 w 7464980"/>
              <a:gd name="connsiteY13" fmla="*/ 2985458 h 6858000"/>
              <a:gd name="connsiteX14" fmla="*/ 7435302 w 7464980"/>
              <a:gd name="connsiteY14" fmla="*/ 3531096 h 6858000"/>
              <a:gd name="connsiteX15" fmla="*/ 7445835 w 7464980"/>
              <a:gd name="connsiteY15" fmla="*/ 4336830 h 6858000"/>
              <a:gd name="connsiteX16" fmla="*/ 7444947 w 7464980"/>
              <a:gd name="connsiteY16" fmla="*/ 5026893 h 6858000"/>
              <a:gd name="connsiteX17" fmla="*/ 7449262 w 7464980"/>
              <a:gd name="connsiteY17" fmla="*/ 5252632 h 6858000"/>
              <a:gd name="connsiteX18" fmla="*/ 7449262 w 7464980"/>
              <a:gd name="connsiteY18" fmla="*/ 5466282 h 6858000"/>
              <a:gd name="connsiteX19" fmla="*/ 7411187 w 7464980"/>
              <a:gd name="connsiteY19" fmla="*/ 6121225 h 6858000"/>
              <a:gd name="connsiteX20" fmla="*/ 7426643 w 7464980"/>
              <a:gd name="connsiteY20" fmla="*/ 6708907 h 6858000"/>
              <a:gd name="connsiteX21" fmla="*/ 7443936 w 7464980"/>
              <a:gd name="connsiteY21" fmla="*/ 6858000 h 6858000"/>
              <a:gd name="connsiteX22" fmla="*/ 2860782 w 7464980"/>
              <a:gd name="connsiteY22" fmla="*/ 6858000 h 6858000"/>
              <a:gd name="connsiteX23" fmla="*/ 2794224 w 7464980"/>
              <a:gd name="connsiteY23" fmla="*/ 6858000 h 6858000"/>
              <a:gd name="connsiteX24" fmla="*/ 2171700 w 7464980"/>
              <a:gd name="connsiteY24" fmla="*/ 6858000 h 6858000"/>
              <a:gd name="connsiteX25" fmla="*/ 1624264 w 7464980"/>
              <a:gd name="connsiteY25" fmla="*/ 6858000 h 6858000"/>
              <a:gd name="connsiteX26" fmla="*/ 0 w 746498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64980" h="6858000">
                <a:moveTo>
                  <a:pt x="0" y="0"/>
                </a:moveTo>
                <a:lnTo>
                  <a:pt x="1624264" y="0"/>
                </a:lnTo>
                <a:lnTo>
                  <a:pt x="2171700" y="0"/>
                </a:lnTo>
                <a:lnTo>
                  <a:pt x="2794224" y="0"/>
                </a:lnTo>
                <a:lnTo>
                  <a:pt x="2860782" y="0"/>
                </a:lnTo>
                <a:lnTo>
                  <a:pt x="7446838" y="0"/>
                </a:lnTo>
                <a:lnTo>
                  <a:pt x="7437231" y="94814"/>
                </a:lnTo>
                <a:cubicBezTo>
                  <a:pt x="7430384" y="203629"/>
                  <a:pt x="7435048" y="312712"/>
                  <a:pt x="7442282" y="421796"/>
                </a:cubicBezTo>
                <a:cubicBezTo>
                  <a:pt x="7453108" y="551656"/>
                  <a:pt x="7454428" y="682144"/>
                  <a:pt x="7446216" y="812192"/>
                </a:cubicBezTo>
                <a:cubicBezTo>
                  <a:pt x="7438221" y="912591"/>
                  <a:pt x="7429210" y="1012988"/>
                  <a:pt x="7426545" y="1113642"/>
                </a:cubicBezTo>
                <a:cubicBezTo>
                  <a:pt x="7420198" y="1342689"/>
                  <a:pt x="7439236" y="1569316"/>
                  <a:pt x="7454338" y="1796708"/>
                </a:cubicBezTo>
                <a:cubicBezTo>
                  <a:pt x="7466015" y="1973710"/>
                  <a:pt x="7471472" y="2150457"/>
                  <a:pt x="7452689" y="2327333"/>
                </a:cubicBezTo>
                <a:cubicBezTo>
                  <a:pt x="7436698" y="2479266"/>
                  <a:pt x="7428321" y="2631453"/>
                  <a:pt x="7443551" y="2784280"/>
                </a:cubicBezTo>
                <a:cubicBezTo>
                  <a:pt x="7450277" y="2851085"/>
                  <a:pt x="7457512" y="2918653"/>
                  <a:pt x="7449008" y="2985458"/>
                </a:cubicBezTo>
                <a:cubicBezTo>
                  <a:pt x="7426036" y="3167039"/>
                  <a:pt x="7429591" y="3349132"/>
                  <a:pt x="7435302" y="3531096"/>
                </a:cubicBezTo>
                <a:cubicBezTo>
                  <a:pt x="7443805" y="3799715"/>
                  <a:pt x="7457892" y="4067954"/>
                  <a:pt x="7445835" y="4336830"/>
                </a:cubicBezTo>
                <a:cubicBezTo>
                  <a:pt x="7435555" y="4566639"/>
                  <a:pt x="7452181" y="4796831"/>
                  <a:pt x="7444947" y="5026893"/>
                </a:cubicBezTo>
                <a:cubicBezTo>
                  <a:pt x="7442510" y="5102162"/>
                  <a:pt x="7443957" y="5177504"/>
                  <a:pt x="7449262" y="5252632"/>
                </a:cubicBezTo>
                <a:cubicBezTo>
                  <a:pt x="7455799" y="5323700"/>
                  <a:pt x="7455799" y="5395213"/>
                  <a:pt x="7449262" y="5466282"/>
                </a:cubicBezTo>
                <a:cubicBezTo>
                  <a:pt x="7424767" y="5683875"/>
                  <a:pt x="7414742" y="5902486"/>
                  <a:pt x="7411187" y="6121225"/>
                </a:cubicBezTo>
                <a:cubicBezTo>
                  <a:pt x="7407951" y="6317442"/>
                  <a:pt x="7409569" y="6513586"/>
                  <a:pt x="7426643" y="6708907"/>
                </a:cubicBezTo>
                <a:lnTo>
                  <a:pt x="7443936" y="6858000"/>
                </a:lnTo>
                <a:lnTo>
                  <a:pt x="2860782" y="6858000"/>
                </a:lnTo>
                <a:lnTo>
                  <a:pt x="2794224" y="6858000"/>
                </a:lnTo>
                <a:lnTo>
                  <a:pt x="2171700" y="6858000"/>
                </a:lnTo>
                <a:lnTo>
                  <a:pt x="1624264" y="6858000"/>
                </a:lnTo>
                <a:lnTo>
                  <a:pt x="0" y="6858000"/>
                </a:lnTo>
                <a:close/>
              </a:path>
            </a:pathLst>
          </a:custGeom>
          <a:solidFill>
            <a:srgbClr val="D994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1501FA2-3FBF-BDA3-8164-D1169212E77D}"/>
              </a:ext>
            </a:extLst>
          </p:cNvPr>
          <p:cNvSpPr>
            <a:spLocks noGrp="1"/>
          </p:cNvSpPr>
          <p:nvPr>
            <p:ph type="title"/>
          </p:nvPr>
        </p:nvSpPr>
        <p:spPr>
          <a:xfrm>
            <a:off x="5417191" y="329184"/>
            <a:ext cx="6241568" cy="1783080"/>
          </a:xfrm>
        </p:spPr>
        <p:txBody>
          <a:bodyPr anchor="b">
            <a:normAutofit/>
          </a:bodyPr>
          <a:lstStyle/>
          <a:p>
            <a:pPr>
              <a:lnSpc>
                <a:spcPct val="90000"/>
              </a:lnSpc>
            </a:pPr>
            <a:r>
              <a:rPr lang="en-US" sz="5000">
                <a:solidFill>
                  <a:schemeClr val="bg1"/>
                </a:solidFill>
              </a:rPr>
              <a:t>Required Textbooks and Subscription</a:t>
            </a:r>
          </a:p>
        </p:txBody>
      </p:sp>
      <p:sp>
        <p:nvSpPr>
          <p:cNvPr id="30"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60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80FF56-9740-3EBB-5D3C-1AD1492DE444}"/>
              </a:ext>
            </a:extLst>
          </p:cNvPr>
          <p:cNvSpPr>
            <a:spLocks noGrp="1"/>
          </p:cNvSpPr>
          <p:nvPr>
            <p:ph idx="1"/>
          </p:nvPr>
        </p:nvSpPr>
        <p:spPr>
          <a:xfrm>
            <a:off x="5417191" y="2706624"/>
            <a:ext cx="6241568" cy="3483864"/>
          </a:xfrm>
        </p:spPr>
        <p:txBody>
          <a:bodyPr>
            <a:normAutofit/>
          </a:bodyPr>
          <a:lstStyle/>
          <a:p>
            <a:r>
              <a:rPr lang="en-US">
                <a:solidFill>
                  <a:schemeClr val="bg1"/>
                </a:solidFill>
              </a:rPr>
              <a:t>Today’s Medical Assistant 4</a:t>
            </a:r>
            <a:r>
              <a:rPr lang="en-US" baseline="30000">
                <a:solidFill>
                  <a:schemeClr val="bg1"/>
                </a:solidFill>
              </a:rPr>
              <a:t>th</a:t>
            </a:r>
            <a:r>
              <a:rPr lang="en-US">
                <a:solidFill>
                  <a:schemeClr val="bg1"/>
                </a:solidFill>
              </a:rPr>
              <a:t> Edition textbook and study guide. </a:t>
            </a:r>
          </a:p>
          <a:p>
            <a:r>
              <a:rPr lang="en-US">
                <a:solidFill>
                  <a:schemeClr val="bg1"/>
                </a:solidFill>
              </a:rPr>
              <a:t>Medical Terminology (Pearson) 3</a:t>
            </a:r>
            <a:r>
              <a:rPr lang="en-US" baseline="30000">
                <a:solidFill>
                  <a:schemeClr val="bg1"/>
                </a:solidFill>
              </a:rPr>
              <a:t>rd</a:t>
            </a:r>
            <a:r>
              <a:rPr lang="en-US">
                <a:solidFill>
                  <a:schemeClr val="bg1"/>
                </a:solidFill>
              </a:rPr>
              <a:t> Edition</a:t>
            </a:r>
          </a:p>
          <a:p>
            <a:r>
              <a:rPr lang="en-US">
                <a:solidFill>
                  <a:schemeClr val="bg1"/>
                </a:solidFill>
              </a:rPr>
              <a:t>EHRGO 10-12 months subscription </a:t>
            </a:r>
          </a:p>
          <a:p>
            <a:endParaRPr lang="en-US">
              <a:solidFill>
                <a:schemeClr val="bg1"/>
              </a:solidFill>
            </a:endParaRPr>
          </a:p>
          <a:p>
            <a:endParaRPr lang="en-US">
              <a:solidFill>
                <a:schemeClr val="bg1"/>
              </a:solidFill>
            </a:endParaRPr>
          </a:p>
        </p:txBody>
      </p:sp>
      <p:pic>
        <p:nvPicPr>
          <p:cNvPr id="5" name="Picture 4" descr="Shape&#10;&#10;Description automatically generated with medium confidence">
            <a:extLst>
              <a:ext uri="{FF2B5EF4-FFF2-40B4-BE49-F238E27FC236}">
                <a16:creationId xmlns:a16="http://schemas.microsoft.com/office/drawing/2014/main" id="{04EE8A25-BCEC-B431-9ADC-56211A5758B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3183" y="1288312"/>
            <a:ext cx="4014216" cy="1007824"/>
          </a:xfrm>
          <a:prstGeom prst="rect">
            <a:avLst/>
          </a:prstGeom>
        </p:spPr>
      </p:pic>
      <p:pic>
        <p:nvPicPr>
          <p:cNvPr id="7" name="Picture 6" descr="A picture containing text, tree, outdoor, red&#10;&#10;Description automatically generated">
            <a:extLst>
              <a:ext uri="{FF2B5EF4-FFF2-40B4-BE49-F238E27FC236}">
                <a16:creationId xmlns:a16="http://schemas.microsoft.com/office/drawing/2014/main" id="{2162EDDD-57D8-EBA4-6749-E26AB7F617D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384568" y="3493008"/>
            <a:ext cx="1953158" cy="2926080"/>
          </a:xfrm>
          <a:prstGeom prst="rect">
            <a:avLst/>
          </a:prstGeom>
        </p:spPr>
      </p:pic>
    </p:spTree>
    <p:extLst>
      <p:ext uri="{BB962C8B-B14F-4D97-AF65-F5344CB8AC3E}">
        <p14:creationId xmlns:p14="http://schemas.microsoft.com/office/powerpoint/2010/main" val="390880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rgbClr val="D994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1501FA2-3FBF-BDA3-8164-D1169212E77D}"/>
              </a:ext>
            </a:extLst>
          </p:cNvPr>
          <p:cNvSpPr>
            <a:spLocks noGrp="1"/>
          </p:cNvSpPr>
          <p:nvPr>
            <p:ph type="title"/>
          </p:nvPr>
        </p:nvSpPr>
        <p:spPr>
          <a:xfrm>
            <a:off x="640081" y="329184"/>
            <a:ext cx="6241568" cy="1783080"/>
          </a:xfrm>
        </p:spPr>
        <p:txBody>
          <a:bodyPr anchor="b">
            <a:normAutofit/>
          </a:bodyPr>
          <a:lstStyle/>
          <a:p>
            <a:pPr>
              <a:lnSpc>
                <a:spcPct val="90000"/>
              </a:lnSpc>
            </a:pPr>
            <a:r>
              <a:rPr lang="en-US" sz="5600">
                <a:solidFill>
                  <a:schemeClr val="bg1"/>
                </a:solidFill>
              </a:rPr>
              <a:t>Required Materials</a:t>
            </a:r>
          </a:p>
        </p:txBody>
      </p:sp>
      <p:sp>
        <p:nvSpPr>
          <p:cNvPr id="30"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80FF56-9740-3EBB-5D3C-1AD1492DE444}"/>
              </a:ext>
            </a:extLst>
          </p:cNvPr>
          <p:cNvSpPr>
            <a:spLocks noGrp="1"/>
          </p:cNvSpPr>
          <p:nvPr>
            <p:ph idx="1"/>
          </p:nvPr>
        </p:nvSpPr>
        <p:spPr>
          <a:xfrm>
            <a:off x="640081" y="2706624"/>
            <a:ext cx="6241568" cy="3716946"/>
          </a:xfrm>
        </p:spPr>
        <p:txBody>
          <a:bodyPr vert="horz" lIns="91440" tIns="45720" rIns="91440" bIns="45720" rtlCol="0" anchor="t">
            <a:normAutofit lnSpcReduction="10000"/>
          </a:bodyPr>
          <a:lstStyle/>
          <a:p>
            <a:pPr>
              <a:lnSpc>
                <a:spcPct val="100000"/>
              </a:lnSpc>
            </a:pPr>
            <a:r>
              <a:rPr lang="en-US" sz="2400" dirty="0">
                <a:solidFill>
                  <a:schemeClr val="bg1"/>
                </a:solidFill>
              </a:rPr>
              <a:t>MA-Caribbean Blue RTC logo scrubs (2 sets)-lab coat (optional)</a:t>
            </a:r>
          </a:p>
          <a:p>
            <a:pPr>
              <a:lnSpc>
                <a:spcPct val="100000"/>
              </a:lnSpc>
            </a:pPr>
            <a:r>
              <a:rPr lang="en-US" sz="2400" dirty="0">
                <a:solidFill>
                  <a:schemeClr val="bg1"/>
                </a:solidFill>
              </a:rPr>
              <a:t>Stethoscope</a:t>
            </a:r>
          </a:p>
          <a:p>
            <a:pPr>
              <a:lnSpc>
                <a:spcPct val="100000"/>
              </a:lnSpc>
            </a:pPr>
            <a:r>
              <a:rPr lang="en-US" sz="2400" dirty="0">
                <a:solidFill>
                  <a:schemeClr val="bg1"/>
                </a:solidFill>
              </a:rPr>
              <a:t>BP cuff (optional)</a:t>
            </a:r>
          </a:p>
          <a:p>
            <a:pPr>
              <a:lnSpc>
                <a:spcPct val="100000"/>
              </a:lnSpc>
            </a:pPr>
            <a:r>
              <a:rPr lang="en-US" sz="2400" dirty="0">
                <a:solidFill>
                  <a:schemeClr val="bg1"/>
                </a:solidFill>
              </a:rPr>
              <a:t>Watch with a second hand</a:t>
            </a:r>
          </a:p>
          <a:p>
            <a:pPr>
              <a:lnSpc>
                <a:spcPct val="100000"/>
              </a:lnSpc>
            </a:pPr>
            <a:r>
              <a:rPr lang="en-US" sz="2400" dirty="0">
                <a:solidFill>
                  <a:schemeClr val="bg1"/>
                </a:solidFill>
              </a:rPr>
              <a:t>Latex free/powder free gloves</a:t>
            </a:r>
          </a:p>
          <a:p>
            <a:pPr>
              <a:lnSpc>
                <a:spcPct val="100000"/>
              </a:lnSpc>
            </a:pPr>
            <a:r>
              <a:rPr lang="en-US" sz="2400" dirty="0">
                <a:solidFill>
                  <a:schemeClr val="bg1"/>
                </a:solidFill>
              </a:rPr>
              <a:t>Blue/black ink pen, notebook paper</a:t>
            </a:r>
          </a:p>
          <a:p>
            <a:pPr>
              <a:lnSpc>
                <a:spcPct val="100000"/>
              </a:lnSpc>
            </a:pPr>
            <a:r>
              <a:rPr lang="en-US" sz="2400" dirty="0">
                <a:solidFill>
                  <a:schemeClr val="bg1"/>
                </a:solidFill>
              </a:rPr>
              <a:t>$95 CLINIC SUPPLY FEE (paid in second quarter) </a:t>
            </a:r>
          </a:p>
          <a:p>
            <a:pPr>
              <a:lnSpc>
                <a:spcPct val="100000"/>
              </a:lnSpc>
            </a:pPr>
            <a:r>
              <a:rPr lang="en-US" sz="2400" dirty="0">
                <a:solidFill>
                  <a:schemeClr val="bg1"/>
                </a:solidFill>
              </a:rPr>
              <a:t>Computer or laptop </a:t>
            </a:r>
          </a:p>
          <a:p>
            <a:pPr>
              <a:lnSpc>
                <a:spcPct val="100000"/>
              </a:lnSpc>
            </a:pPr>
            <a:endParaRPr lang="en-US" sz="2400">
              <a:solidFill>
                <a:schemeClr val="bg1"/>
              </a:solidFill>
            </a:endParaRPr>
          </a:p>
          <a:p>
            <a:pPr>
              <a:lnSpc>
                <a:spcPct val="100000"/>
              </a:lnSpc>
            </a:pPr>
            <a:endParaRPr lang="en-US" sz="2400">
              <a:solidFill>
                <a:schemeClr val="bg1"/>
              </a:solidFill>
            </a:endParaRPr>
          </a:p>
        </p:txBody>
      </p:sp>
      <p:pic>
        <p:nvPicPr>
          <p:cNvPr id="7" name="Picture 6" descr="A picture containing text, tree, outdoor, red&#10;&#10;Description automatically generated">
            <a:extLst>
              <a:ext uri="{FF2B5EF4-FFF2-40B4-BE49-F238E27FC236}">
                <a16:creationId xmlns:a16="http://schemas.microsoft.com/office/drawing/2014/main" id="{2162EDDD-57D8-EBA4-6749-E26AB7F617D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864833" y="329183"/>
            <a:ext cx="1953158" cy="2926080"/>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04EE8A25-BCEC-B431-9ADC-56211A5758B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834304" y="4453937"/>
            <a:ext cx="4014216" cy="1007824"/>
          </a:xfrm>
          <a:prstGeom prst="rect">
            <a:avLst/>
          </a:prstGeom>
        </p:spPr>
      </p:pic>
    </p:spTree>
    <p:extLst>
      <p:ext uri="{BB962C8B-B14F-4D97-AF65-F5344CB8AC3E}">
        <p14:creationId xmlns:p14="http://schemas.microsoft.com/office/powerpoint/2010/main" val="3820819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erson, person, player&#10;&#10;Description automatically generated">
            <a:extLst>
              <a:ext uri="{FF2B5EF4-FFF2-40B4-BE49-F238E27FC236}">
                <a16:creationId xmlns:a16="http://schemas.microsoft.com/office/drawing/2014/main" id="{6C1A6390-A4AB-63E8-E42B-6C9477FC354E}"/>
              </a:ext>
            </a:extLst>
          </p:cNvPr>
          <p:cNvPicPr>
            <a:picLocks noChangeAspect="1"/>
          </p:cNvPicPr>
          <p:nvPr/>
        </p:nvPicPr>
        <p:blipFill rotWithShape="1">
          <a:blip r:embed="rId3">
            <a:alphaModFix amt="40000"/>
            <a:extLst>
              <a:ext uri="{837473B0-CC2E-450A-ABE3-18F120FF3D39}">
                <a1611:picAttrSrcUrl xmlns:a1611="http://schemas.microsoft.com/office/drawing/2016/11/main" r:id="rId4"/>
              </a:ext>
            </a:extLst>
          </a:blip>
          <a:srcRect t="4609" b="10485"/>
          <a:stretch/>
        </p:blipFill>
        <p:spPr>
          <a:xfrm>
            <a:off x="21" y="354851"/>
            <a:ext cx="12191979" cy="6857990"/>
          </a:xfrm>
          <a:prstGeom prst="rect">
            <a:avLst/>
          </a:prstGeom>
        </p:spPr>
      </p:pic>
      <p:sp>
        <p:nvSpPr>
          <p:cNvPr id="2" name="Title 1">
            <a:extLst>
              <a:ext uri="{FF2B5EF4-FFF2-40B4-BE49-F238E27FC236}">
                <a16:creationId xmlns:a16="http://schemas.microsoft.com/office/drawing/2014/main" id="{1081B58F-A332-F30A-6EDE-BB9467AB1AAA}"/>
              </a:ext>
            </a:extLst>
          </p:cNvPr>
          <p:cNvSpPr>
            <a:spLocks noGrp="1"/>
          </p:cNvSpPr>
          <p:nvPr>
            <p:ph type="title"/>
          </p:nvPr>
        </p:nvSpPr>
        <p:spPr>
          <a:xfrm>
            <a:off x="640080" y="853673"/>
            <a:ext cx="4023360" cy="5004794"/>
          </a:xfrm>
        </p:spPr>
        <p:txBody>
          <a:bodyPr>
            <a:normAutofit/>
          </a:bodyPr>
          <a:lstStyle/>
          <a:p>
            <a:r>
              <a:rPr lang="en-US" sz="4500"/>
              <a:t>How To Be Successful</a:t>
            </a:r>
          </a:p>
        </p:txBody>
      </p:sp>
      <p:sp>
        <p:nvSpPr>
          <p:cNvPr id="3" name="Content Placeholder 2">
            <a:extLst>
              <a:ext uri="{FF2B5EF4-FFF2-40B4-BE49-F238E27FC236}">
                <a16:creationId xmlns:a16="http://schemas.microsoft.com/office/drawing/2014/main" id="{599A3E3E-5F73-62A9-8C42-228C3F590A5C}"/>
              </a:ext>
            </a:extLst>
          </p:cNvPr>
          <p:cNvSpPr>
            <a:spLocks noGrp="1"/>
          </p:cNvSpPr>
          <p:nvPr>
            <p:ph idx="1"/>
          </p:nvPr>
        </p:nvSpPr>
        <p:spPr>
          <a:xfrm>
            <a:off x="5599083" y="853673"/>
            <a:ext cx="5715000" cy="5004794"/>
          </a:xfrm>
        </p:spPr>
        <p:txBody>
          <a:bodyPr anchor="ctr">
            <a:normAutofit/>
          </a:bodyPr>
          <a:lstStyle/>
          <a:p>
            <a:r>
              <a:rPr lang="en-US" sz="3000"/>
              <a:t>Time Management</a:t>
            </a:r>
          </a:p>
          <a:p>
            <a:r>
              <a:rPr lang="en-US" sz="3000"/>
              <a:t>Stay Engaged</a:t>
            </a:r>
          </a:p>
          <a:p>
            <a:r>
              <a:rPr lang="en-US" sz="3000"/>
              <a:t>Organization</a:t>
            </a:r>
          </a:p>
          <a:p>
            <a:r>
              <a:rPr lang="en-US" sz="3000"/>
              <a:t>Communication</a:t>
            </a:r>
          </a:p>
          <a:p>
            <a:r>
              <a:rPr lang="en-US" sz="3000"/>
              <a:t>Collaboration</a:t>
            </a:r>
          </a:p>
          <a:p>
            <a:pPr marL="0" indent="0">
              <a:buNone/>
            </a:pPr>
            <a:endParaRPr lang="en-US"/>
          </a:p>
        </p:txBody>
      </p:sp>
      <p:sp>
        <p:nvSpPr>
          <p:cNvPr id="22"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19476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32" name="Rectangle 20">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rgbClr val="D99428"/>
          </a:solidFill>
          <a:ln w="57150">
            <a:solidFill>
              <a:srgbClr val="D99428"/>
            </a:solidFill>
            <a:extLst>
              <a:ext uri="{C807C97D-BFC1-408E-A445-0C87EB9F89A2}">
                <ask:lineSketchStyleProps xmlns:ask="http://schemas.microsoft.com/office/drawing/2018/sketchyshapes" xmln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7C8524-4D38-7093-1E04-985533E28E36}"/>
              </a:ext>
            </a:extLst>
          </p:cNvPr>
          <p:cNvSpPr>
            <a:spLocks noGrp="1"/>
          </p:cNvSpPr>
          <p:nvPr>
            <p:ph type="title"/>
          </p:nvPr>
        </p:nvSpPr>
        <p:spPr>
          <a:xfrm>
            <a:off x="2066544" y="1911096"/>
            <a:ext cx="8055864" cy="2076651"/>
          </a:xfrm>
        </p:spPr>
        <p:txBody>
          <a:bodyPr vert="horz" lIns="91440" tIns="45720" rIns="91440" bIns="45720" rtlCol="0" anchor="b">
            <a:normAutofit/>
          </a:bodyPr>
          <a:lstStyle/>
          <a:p>
            <a:pPr algn="ctr">
              <a:lnSpc>
                <a:spcPct val="90000"/>
              </a:lnSpc>
            </a:pPr>
            <a:r>
              <a:rPr lang="en-US" sz="6800">
                <a:solidFill>
                  <a:srgbClr val="FFFFFF"/>
                </a:solidFill>
              </a:rPr>
              <a:t>Meet the Instructors</a:t>
            </a:r>
          </a:p>
        </p:txBody>
      </p:sp>
      <p:sp>
        <p:nvSpPr>
          <p:cNvPr id="34" name="Rectangle 6">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54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AC081-9E15-31FD-B46C-8190BDFF2BAD}"/>
              </a:ext>
            </a:extLst>
          </p:cNvPr>
          <p:cNvSpPr>
            <a:spLocks noGrp="1"/>
          </p:cNvSpPr>
          <p:nvPr>
            <p:ph type="title"/>
          </p:nvPr>
        </p:nvSpPr>
        <p:spPr>
          <a:xfrm>
            <a:off x="490653" y="281998"/>
            <a:ext cx="10515600" cy="1325563"/>
          </a:xfrm>
        </p:spPr>
        <p:txBody>
          <a:bodyPr/>
          <a:lstStyle/>
          <a:p>
            <a:r>
              <a:rPr lang="en-US"/>
              <a:t>Meet Your Instructors!</a:t>
            </a:r>
          </a:p>
        </p:txBody>
      </p:sp>
      <p:sp>
        <p:nvSpPr>
          <p:cNvPr id="4" name="Text Placeholder 3">
            <a:extLst>
              <a:ext uri="{FF2B5EF4-FFF2-40B4-BE49-F238E27FC236}">
                <a16:creationId xmlns:a16="http://schemas.microsoft.com/office/drawing/2014/main" id="{71BCA52F-4C18-BC3A-9D81-933A311A96AC}"/>
              </a:ext>
            </a:extLst>
          </p:cNvPr>
          <p:cNvSpPr>
            <a:spLocks noGrp="1"/>
          </p:cNvSpPr>
          <p:nvPr>
            <p:ph type="body" idx="1"/>
          </p:nvPr>
        </p:nvSpPr>
        <p:spPr/>
        <p:txBody>
          <a:bodyPr/>
          <a:lstStyle/>
          <a:p>
            <a:r>
              <a:rPr lang="en-US" dirty="0"/>
              <a:t>Priscilla Manickam-Seng </a:t>
            </a:r>
            <a:r>
              <a:rPr lang="en-US" dirty="0" err="1"/>
              <a:t>pseng@rtc.edu</a:t>
            </a:r>
            <a:endParaRPr lang="en-US" dirty="0"/>
          </a:p>
        </p:txBody>
      </p:sp>
      <p:sp>
        <p:nvSpPr>
          <p:cNvPr id="5" name="Content Placeholder 4">
            <a:extLst>
              <a:ext uri="{FF2B5EF4-FFF2-40B4-BE49-F238E27FC236}">
                <a16:creationId xmlns:a16="http://schemas.microsoft.com/office/drawing/2014/main" id="{2A302065-5D67-2C5A-60C1-932115FFFFCD}"/>
              </a:ext>
            </a:extLst>
          </p:cNvPr>
          <p:cNvSpPr>
            <a:spLocks noGrp="1"/>
          </p:cNvSpPr>
          <p:nvPr>
            <p:ph sz="half" idx="2"/>
          </p:nvPr>
        </p:nvSpPr>
        <p:spPr/>
        <p:txBody>
          <a:bodyPr>
            <a:normAutofit fontScale="85000" lnSpcReduction="20000"/>
          </a:bodyPr>
          <a:lstStyle/>
          <a:p>
            <a:pPr marL="0" indent="0">
              <a:buNone/>
            </a:pPr>
            <a:r>
              <a:rPr lang="en-US" dirty="0"/>
              <a:t>I have been an Instructor for 8 years and have 12+ years of working as a MA for Family Practice, Internal Medicine, and Pediatrics. I travelled to work in Southeast Asia to help train healthcare workers and translate for foreign medical teams in a local hospital.</a:t>
            </a:r>
          </a:p>
          <a:p>
            <a:pPr marL="0" indent="0">
              <a:buNone/>
            </a:pPr>
            <a:r>
              <a:rPr lang="en-US" dirty="0"/>
              <a:t>I love teaching and learning about every student’s unique life’s journey. I enjoy </a:t>
            </a:r>
            <a:r>
              <a:rPr lang="en-US" dirty="0" err="1"/>
              <a:t>chillin</a:t>
            </a:r>
            <a:r>
              <a:rPr lang="en-US" dirty="0"/>
              <a:t>’ with my family and friends, sunshine and beaches.  </a:t>
            </a:r>
          </a:p>
        </p:txBody>
      </p:sp>
      <p:pic>
        <p:nvPicPr>
          <p:cNvPr id="18" name="Content Placeholder 17" descr="A person holding a bouquet of flowers&#10;&#10;Description automatically generated">
            <a:extLst>
              <a:ext uri="{FF2B5EF4-FFF2-40B4-BE49-F238E27FC236}">
                <a16:creationId xmlns:a16="http://schemas.microsoft.com/office/drawing/2014/main" id="{6643E50D-085B-0481-9657-3564BAF500A6}"/>
              </a:ext>
            </a:extLst>
          </p:cNvPr>
          <p:cNvPicPr>
            <a:picLocks noGrp="1" noChangeAspect="1"/>
          </p:cNvPicPr>
          <p:nvPr>
            <p:ph sz="quarter" idx="4"/>
          </p:nvPr>
        </p:nvPicPr>
        <p:blipFill>
          <a:blip r:embed="rId2"/>
          <a:stretch>
            <a:fillRect/>
          </a:stretch>
        </p:blipFill>
        <p:spPr>
          <a:xfrm>
            <a:off x="7450064" y="0"/>
            <a:ext cx="4741935" cy="6858000"/>
          </a:xfrm>
        </p:spPr>
      </p:pic>
    </p:spTree>
    <p:extLst>
      <p:ext uri="{BB962C8B-B14F-4D97-AF65-F5344CB8AC3E}">
        <p14:creationId xmlns:p14="http://schemas.microsoft.com/office/powerpoint/2010/main" val="4180214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3112C8-C058-C635-BA3B-2B27591F8CBF}"/>
              </a:ext>
            </a:extLst>
          </p:cNvPr>
          <p:cNvSpPr>
            <a:spLocks noGrp="1"/>
          </p:cNvSpPr>
          <p:nvPr>
            <p:ph idx="1"/>
          </p:nvPr>
        </p:nvSpPr>
        <p:spPr>
          <a:xfrm>
            <a:off x="5298884" y="805218"/>
            <a:ext cx="6053328" cy="5174958"/>
          </a:xfrm>
        </p:spPr>
        <p:txBody>
          <a:bodyPr>
            <a:normAutofit fontScale="77500" lnSpcReduction="20000"/>
          </a:bodyPr>
          <a:lstStyle/>
          <a:p>
            <a:pPr marL="0" indent="0">
              <a:buNone/>
            </a:pPr>
            <a:r>
              <a:rPr lang="en-US" sz="5100" b="1" dirty="0"/>
              <a:t>Lea Hoffman </a:t>
            </a:r>
            <a:r>
              <a:rPr lang="en-US" sz="5100" b="1" dirty="0" err="1"/>
              <a:t>lhoffman@rtc.edu</a:t>
            </a:r>
            <a:endParaRPr lang="en-US" sz="5100" b="1" dirty="0"/>
          </a:p>
          <a:p>
            <a:pPr marL="0" indent="0">
              <a:buNone/>
            </a:pPr>
            <a:r>
              <a:rPr lang="en-US" sz="3600" dirty="0"/>
              <a:t>I have been teaching full-time at RTC for 8 years and have worked as a medical assistant for 13 years primarily in pediatrics. I have a passion for healthcare and education. For me, getting an education was the catalyst I needed to get to work and gain financial independence, self-confidence, and empowerment. I completed my bachelor’s and master’s degree while working full-time. I love sharing my passion for learning with students and working with them to accomplish their goals. </a:t>
            </a:r>
          </a:p>
          <a:p>
            <a:pPr marL="0" indent="0">
              <a:buNone/>
            </a:pPr>
            <a:endParaRPr lang="en-US" sz="3600" dirty="0"/>
          </a:p>
          <a:p>
            <a:pPr marL="0" indent="0">
              <a:buNone/>
            </a:pPr>
            <a:r>
              <a:rPr lang="en-US" sz="3600" dirty="0"/>
              <a:t>Besides teaching I love music, dancing, traveling, the ocean and fitness. </a:t>
            </a:r>
          </a:p>
        </p:txBody>
      </p:sp>
      <p:sp>
        <p:nvSpPr>
          <p:cNvPr id="4" name="Text Placeholder 3">
            <a:extLst>
              <a:ext uri="{FF2B5EF4-FFF2-40B4-BE49-F238E27FC236}">
                <a16:creationId xmlns:a16="http://schemas.microsoft.com/office/drawing/2014/main" id="{BABCE1C3-FBC8-6E32-BDF0-16C4B2399800}"/>
              </a:ext>
            </a:extLst>
          </p:cNvPr>
          <p:cNvSpPr>
            <a:spLocks noGrp="1"/>
          </p:cNvSpPr>
          <p:nvPr>
            <p:ph type="body" sz="half" idx="2"/>
          </p:nvPr>
        </p:nvSpPr>
        <p:spPr/>
        <p:txBody>
          <a:bodyPr/>
          <a:lstStyle/>
          <a:p>
            <a:endParaRPr lang="en-US"/>
          </a:p>
        </p:txBody>
      </p:sp>
      <p:pic>
        <p:nvPicPr>
          <p:cNvPr id="8" name="Picture 7">
            <a:extLst>
              <a:ext uri="{FF2B5EF4-FFF2-40B4-BE49-F238E27FC236}">
                <a16:creationId xmlns:a16="http://schemas.microsoft.com/office/drawing/2014/main" id="{11C4412F-DE65-C3D8-5F60-323603B92775}"/>
              </a:ext>
            </a:extLst>
          </p:cNvPr>
          <p:cNvPicPr>
            <a:picLocks noChangeAspect="1"/>
          </p:cNvPicPr>
          <p:nvPr/>
        </p:nvPicPr>
        <p:blipFill>
          <a:blip r:embed="rId2"/>
          <a:srcRect/>
          <a:stretch/>
        </p:blipFill>
        <p:spPr>
          <a:xfrm rot="5400000">
            <a:off x="-639547" y="859561"/>
            <a:ext cx="6562372" cy="5143500"/>
          </a:xfrm>
          <a:prstGeom prst="rect">
            <a:avLst/>
          </a:prstGeom>
        </p:spPr>
      </p:pic>
    </p:spTree>
    <p:extLst>
      <p:ext uri="{BB962C8B-B14F-4D97-AF65-F5344CB8AC3E}">
        <p14:creationId xmlns:p14="http://schemas.microsoft.com/office/powerpoint/2010/main" val="65765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3112C8-C058-C635-BA3B-2B27591F8CBF}"/>
              </a:ext>
            </a:extLst>
          </p:cNvPr>
          <p:cNvSpPr>
            <a:spLocks noGrp="1"/>
          </p:cNvSpPr>
          <p:nvPr>
            <p:ph idx="1"/>
          </p:nvPr>
        </p:nvSpPr>
        <p:spPr>
          <a:xfrm>
            <a:off x="5489384" y="847551"/>
            <a:ext cx="6053328" cy="5174958"/>
          </a:xfrm>
        </p:spPr>
        <p:txBody>
          <a:bodyPr>
            <a:normAutofit fontScale="55000" lnSpcReduction="20000"/>
          </a:bodyPr>
          <a:lstStyle/>
          <a:p>
            <a:pPr marL="0" indent="0">
              <a:buNone/>
            </a:pPr>
            <a:endParaRPr lang="en-US" sz="2400" b="1" dirty="0"/>
          </a:p>
          <a:p>
            <a:pPr>
              <a:buNone/>
            </a:pPr>
            <a:r>
              <a:rPr lang="en-US" sz="8800" b="1" dirty="0">
                <a:ea typeface="+mn-lt"/>
                <a:cs typeface="+mn-lt"/>
              </a:rPr>
              <a:t>Jim Robinson </a:t>
            </a:r>
            <a:r>
              <a:rPr lang="en-US" sz="8800" b="1" dirty="0" err="1">
                <a:ea typeface="+mn-lt"/>
                <a:cs typeface="+mn-lt"/>
              </a:rPr>
              <a:t>jrobinson@rtc.edu</a:t>
            </a:r>
            <a:endParaRPr lang="en-US" sz="8800" b="1" dirty="0">
              <a:ea typeface="+mn-lt"/>
              <a:cs typeface="+mn-lt"/>
            </a:endParaRPr>
          </a:p>
          <a:p>
            <a:pPr>
              <a:buNone/>
            </a:pPr>
            <a:r>
              <a:rPr lang="en-US" sz="5100" dirty="0">
                <a:ea typeface="+mn-lt"/>
                <a:cs typeface="+mn-lt"/>
              </a:rPr>
              <a:t>I began teaching the Medical Assistant program for various colleges in the beginning of 2000. Renton Technical College has been my full-time employer since the fall of 2014. I started in the healthcare field in the winter of 1989 and have worked in family practice and internal medicine. Prior to all of this, I served in the United States Air Force. Over the years, I earned my Bachelor’s, and Master’s degrees while working 40+ hours a week. When I’m not teaching the Medical Assistant program, you can find me on hiking trails with my wife, Jennifer. Although my degrees are in the field of psychology, I began as a performance art major. </a:t>
            </a:r>
            <a:endParaRPr lang="en-US" dirty="0"/>
          </a:p>
          <a:p>
            <a:pPr marL="0" indent="0">
              <a:buNone/>
            </a:pPr>
            <a:endParaRPr lang="en-US" sz="5100" dirty="0"/>
          </a:p>
          <a:p>
            <a:pPr marL="0" indent="0">
              <a:buNone/>
            </a:pPr>
            <a:endParaRPr lang="en-US" sz="5100" b="1" dirty="0"/>
          </a:p>
          <a:p>
            <a:pPr marL="0" indent="0">
              <a:buNone/>
            </a:pPr>
            <a:endParaRPr lang="en-US" sz="5100" b="1" dirty="0"/>
          </a:p>
        </p:txBody>
      </p:sp>
      <p:sp>
        <p:nvSpPr>
          <p:cNvPr id="4" name="Text Placeholder 3">
            <a:extLst>
              <a:ext uri="{FF2B5EF4-FFF2-40B4-BE49-F238E27FC236}">
                <a16:creationId xmlns:a16="http://schemas.microsoft.com/office/drawing/2014/main" id="{BABCE1C3-FBC8-6E32-BDF0-16C4B2399800}"/>
              </a:ext>
            </a:extLst>
          </p:cNvPr>
          <p:cNvSpPr>
            <a:spLocks noGrp="1"/>
          </p:cNvSpPr>
          <p:nvPr>
            <p:ph type="body" sz="half" idx="2"/>
          </p:nvPr>
        </p:nvSpPr>
        <p:spPr/>
        <p:txBody>
          <a:bodyPr/>
          <a:lstStyle/>
          <a:p>
            <a:endParaRPr lang="en-US"/>
          </a:p>
        </p:txBody>
      </p:sp>
      <p:pic>
        <p:nvPicPr>
          <p:cNvPr id="10" name="Picture 9">
            <a:extLst>
              <a:ext uri="{FF2B5EF4-FFF2-40B4-BE49-F238E27FC236}">
                <a16:creationId xmlns:a16="http://schemas.microsoft.com/office/drawing/2014/main" id="{1573F9C7-3053-599E-97BA-3FAFF3863A4B}"/>
              </a:ext>
            </a:extLst>
          </p:cNvPr>
          <p:cNvPicPr>
            <a:picLocks noChangeAspect="1"/>
          </p:cNvPicPr>
          <p:nvPr/>
        </p:nvPicPr>
        <p:blipFill>
          <a:blip r:embed="rId2"/>
          <a:stretch>
            <a:fillRect/>
          </a:stretch>
        </p:blipFill>
        <p:spPr>
          <a:xfrm>
            <a:off x="189106" y="206478"/>
            <a:ext cx="4700905" cy="6207394"/>
          </a:xfrm>
          <a:prstGeom prst="rect">
            <a:avLst/>
          </a:prstGeom>
        </p:spPr>
      </p:pic>
    </p:spTree>
    <p:extLst>
      <p:ext uri="{BB962C8B-B14F-4D97-AF65-F5344CB8AC3E}">
        <p14:creationId xmlns:p14="http://schemas.microsoft.com/office/powerpoint/2010/main" val="174466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3112C8-C058-C635-BA3B-2B27591F8CBF}"/>
              </a:ext>
            </a:extLst>
          </p:cNvPr>
          <p:cNvSpPr>
            <a:spLocks noGrp="1"/>
          </p:cNvSpPr>
          <p:nvPr>
            <p:ph idx="1"/>
          </p:nvPr>
        </p:nvSpPr>
        <p:spPr>
          <a:xfrm>
            <a:off x="5298884" y="1584770"/>
            <a:ext cx="6053328" cy="3744468"/>
          </a:xfrm>
        </p:spPr>
        <p:txBody>
          <a:bodyPr>
            <a:normAutofit fontScale="70000" lnSpcReduction="20000"/>
          </a:bodyPr>
          <a:lstStyle/>
          <a:p>
            <a:pPr marL="0" indent="0">
              <a:buNone/>
            </a:pPr>
            <a:r>
              <a:rPr lang="en-US" sz="5100" b="1" dirty="0"/>
              <a:t>Fatima Rodriguez </a:t>
            </a:r>
            <a:r>
              <a:rPr lang="en-US" sz="5100" b="1" dirty="0" err="1"/>
              <a:t>frodriguez@rtc.edu</a:t>
            </a:r>
            <a:endParaRPr lang="en-US" sz="5100" b="1" dirty="0"/>
          </a:p>
          <a:p>
            <a:pPr marL="0" indent="0">
              <a:buNone/>
            </a:pPr>
            <a:r>
              <a:rPr lang="en-US" sz="4000" dirty="0"/>
              <a:t>I am your new Medical Assistant Clinic Instructor. Prior to accepting this opportunity, I worked in Pediatrics as a Medical Assistant. I am an alumni of the RTC Medical Assisting program and decided to continue my education here at RTC by completing my associated degree. I’m excited to grow with you all in this new journey. </a:t>
            </a:r>
          </a:p>
          <a:p>
            <a:pPr marL="0" indent="0">
              <a:buNone/>
            </a:pPr>
            <a:r>
              <a:rPr lang="en-US" sz="4000" dirty="0"/>
              <a:t>I enjoy learning new things and teaching others. I love baking, making new recipes and spending time with family.</a:t>
            </a:r>
          </a:p>
          <a:p>
            <a:pPr marL="0" indent="0">
              <a:buNone/>
            </a:pPr>
            <a:endParaRPr lang="en-US" dirty="0"/>
          </a:p>
        </p:txBody>
      </p:sp>
      <p:sp>
        <p:nvSpPr>
          <p:cNvPr id="4" name="Text Placeholder 3">
            <a:extLst>
              <a:ext uri="{FF2B5EF4-FFF2-40B4-BE49-F238E27FC236}">
                <a16:creationId xmlns:a16="http://schemas.microsoft.com/office/drawing/2014/main" id="{BABCE1C3-FBC8-6E32-BDF0-16C4B2399800}"/>
              </a:ext>
            </a:extLst>
          </p:cNvPr>
          <p:cNvSpPr>
            <a:spLocks noGrp="1"/>
          </p:cNvSpPr>
          <p:nvPr>
            <p:ph type="body" sz="half" idx="2"/>
          </p:nvPr>
        </p:nvSpPr>
        <p:spPr/>
        <p:txBody>
          <a:bodyPr/>
          <a:lstStyle/>
          <a:p>
            <a:endParaRPr lang="en-US"/>
          </a:p>
        </p:txBody>
      </p:sp>
      <p:pic>
        <p:nvPicPr>
          <p:cNvPr id="8" name="Picture 7" descr="A person holding a bouquet of flowers&#10;&#10;Description automatically generated with medium confidence">
            <a:extLst>
              <a:ext uri="{FF2B5EF4-FFF2-40B4-BE49-F238E27FC236}">
                <a16:creationId xmlns:a16="http://schemas.microsoft.com/office/drawing/2014/main" id="{11C4412F-DE65-C3D8-5F60-323603B92775}"/>
              </a:ext>
            </a:extLst>
          </p:cNvPr>
          <p:cNvPicPr>
            <a:picLocks noChangeAspect="1"/>
          </p:cNvPicPr>
          <p:nvPr/>
        </p:nvPicPr>
        <p:blipFill>
          <a:blip r:embed="rId2"/>
          <a:stretch>
            <a:fillRect/>
          </a:stretch>
        </p:blipFill>
        <p:spPr>
          <a:xfrm>
            <a:off x="11084" y="0"/>
            <a:ext cx="5143500" cy="6858000"/>
          </a:xfrm>
          <a:prstGeom prst="rect">
            <a:avLst/>
          </a:prstGeom>
        </p:spPr>
      </p:pic>
    </p:spTree>
    <p:extLst>
      <p:ext uri="{BB962C8B-B14F-4D97-AF65-F5344CB8AC3E}">
        <p14:creationId xmlns:p14="http://schemas.microsoft.com/office/powerpoint/2010/main" val="4267350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3112C8-C058-C635-BA3B-2B27591F8CBF}"/>
              </a:ext>
            </a:extLst>
          </p:cNvPr>
          <p:cNvSpPr>
            <a:spLocks noGrp="1"/>
          </p:cNvSpPr>
          <p:nvPr>
            <p:ph idx="1"/>
          </p:nvPr>
        </p:nvSpPr>
        <p:spPr>
          <a:xfrm>
            <a:off x="5298884" y="805218"/>
            <a:ext cx="6053328" cy="5174958"/>
          </a:xfrm>
        </p:spPr>
        <p:txBody>
          <a:bodyPr>
            <a:normAutofit fontScale="62500" lnSpcReduction="20000"/>
          </a:bodyPr>
          <a:lstStyle/>
          <a:p>
            <a:pPr marL="0" indent="0">
              <a:buNone/>
            </a:pPr>
            <a:r>
              <a:rPr lang="en-US" sz="5100" b="1" dirty="0"/>
              <a:t>Eunice Graham </a:t>
            </a:r>
            <a:r>
              <a:rPr lang="en-US" sz="5100" b="1" dirty="0" err="1"/>
              <a:t>egraham@rtc.edu</a:t>
            </a:r>
            <a:endParaRPr lang="en-US" sz="5100" b="1" dirty="0"/>
          </a:p>
          <a:p>
            <a:pPr>
              <a:buNone/>
            </a:pPr>
            <a:r>
              <a:rPr lang="en-US" sz="5100" dirty="0">
                <a:ea typeface="+mn-lt"/>
                <a:cs typeface="+mn-lt"/>
              </a:rPr>
              <a:t>I have been teaching as the IBEST instructor in the MA program for several years. I am a former registered nurse who worked in public health, with a BS in nursing. My later-life specialty now is adult basic education. I am passionate about helping students succeed in all aspects of the MA program. I taught English as a Foreign Language for two years in China. </a:t>
            </a:r>
            <a:endParaRPr lang="en-US" dirty="0"/>
          </a:p>
          <a:p>
            <a:pPr marL="0" indent="0">
              <a:buNone/>
            </a:pPr>
            <a:r>
              <a:rPr lang="en-US" sz="5100" dirty="0">
                <a:ea typeface="+mn-lt"/>
                <a:cs typeface="+mn-lt"/>
              </a:rPr>
              <a:t>I like urban hiking, folk dancing, and ukulele singalongs in my free time.</a:t>
            </a:r>
            <a:endParaRPr lang="en-US" dirty="0"/>
          </a:p>
          <a:p>
            <a:pPr marL="0" indent="0">
              <a:buNone/>
            </a:pPr>
            <a:endParaRPr lang="en-US" sz="5100" b="1" dirty="0"/>
          </a:p>
        </p:txBody>
      </p:sp>
      <p:sp>
        <p:nvSpPr>
          <p:cNvPr id="4" name="Text Placeholder 3">
            <a:extLst>
              <a:ext uri="{FF2B5EF4-FFF2-40B4-BE49-F238E27FC236}">
                <a16:creationId xmlns:a16="http://schemas.microsoft.com/office/drawing/2014/main" id="{BABCE1C3-FBC8-6E32-BDF0-16C4B2399800}"/>
              </a:ext>
            </a:extLst>
          </p:cNvPr>
          <p:cNvSpPr>
            <a:spLocks noGrp="1"/>
          </p:cNvSpPr>
          <p:nvPr>
            <p:ph type="body" sz="half" idx="2"/>
          </p:nvPr>
        </p:nvSpPr>
        <p:spPr/>
        <p:txBody>
          <a:bodyPr/>
          <a:lstStyle/>
          <a:p>
            <a:endParaRPr lang="en-US"/>
          </a:p>
        </p:txBody>
      </p:sp>
      <p:pic>
        <p:nvPicPr>
          <p:cNvPr id="2" name="Picture 4">
            <a:extLst>
              <a:ext uri="{FF2B5EF4-FFF2-40B4-BE49-F238E27FC236}">
                <a16:creationId xmlns:a16="http://schemas.microsoft.com/office/drawing/2014/main" id="{32866DF5-2781-B5AD-9658-F5A94111BAF5}"/>
              </a:ext>
            </a:extLst>
          </p:cNvPr>
          <p:cNvPicPr>
            <a:picLocks noChangeAspect="1"/>
          </p:cNvPicPr>
          <p:nvPr/>
        </p:nvPicPr>
        <p:blipFill>
          <a:blip r:embed="rId2"/>
          <a:stretch>
            <a:fillRect/>
          </a:stretch>
        </p:blipFill>
        <p:spPr>
          <a:xfrm>
            <a:off x="2" y="-807"/>
            <a:ext cx="4840512" cy="6859615"/>
          </a:xfrm>
          <a:prstGeom prst="rect">
            <a:avLst/>
          </a:prstGeom>
        </p:spPr>
      </p:pic>
    </p:spTree>
    <p:extLst>
      <p:ext uri="{BB962C8B-B14F-4D97-AF65-F5344CB8AC3E}">
        <p14:creationId xmlns:p14="http://schemas.microsoft.com/office/powerpoint/2010/main" val="493871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9E6B28-14D6-C594-A7A4-B4F251364570}"/>
              </a:ext>
            </a:extLst>
          </p:cNvPr>
          <p:cNvSpPr>
            <a:spLocks noGrp="1"/>
          </p:cNvSpPr>
          <p:nvPr>
            <p:ph type="title"/>
          </p:nvPr>
        </p:nvSpPr>
        <p:spPr>
          <a:xfrm>
            <a:off x="640079" y="325369"/>
            <a:ext cx="5333017" cy="1956841"/>
          </a:xfrm>
        </p:spPr>
        <p:txBody>
          <a:bodyPr vert="horz" lIns="91440" tIns="45720" rIns="91440" bIns="45720" rtlCol="0" anchor="b">
            <a:noAutofit/>
          </a:bodyPr>
          <a:lstStyle/>
          <a:p>
            <a:r>
              <a:rPr lang="en-US" sz="4800"/>
              <a:t>What is a Medical Assistant?</a:t>
            </a:r>
          </a:p>
        </p:txBody>
      </p:sp>
      <p:sp>
        <p:nvSpPr>
          <p:cNvPr id="1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99428"/>
          </a:solidFill>
          <a:ln w="38100" cap="rnd">
            <a:solidFill>
              <a:srgbClr val="D99428"/>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EC6CDDF-8C5F-24BB-52CF-714622712F87}"/>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en-US"/>
              <a:t>Medical assistants work in the frontlines of medical care, helping physicians and specialists with medical procedures and administrative duties. It is a good profession for someone who wants to quickly enter the field of healthcare.</a:t>
            </a:r>
          </a:p>
        </p:txBody>
      </p:sp>
      <p:pic>
        <p:nvPicPr>
          <p:cNvPr id="6" name="Content Placeholder 5">
            <a:extLst>
              <a:ext uri="{FF2B5EF4-FFF2-40B4-BE49-F238E27FC236}">
                <a16:creationId xmlns:a16="http://schemas.microsoft.com/office/drawing/2014/main" id="{9BF089CF-AA3A-6F5E-3061-CB6CD6BA6960}"/>
              </a:ext>
            </a:extLst>
          </p:cNvPr>
          <p:cNvPicPr>
            <a:picLocks noGrp="1" noChangeAspect="1"/>
          </p:cNvPicPr>
          <p:nvPr>
            <p:ph idx="1"/>
          </p:nvPr>
        </p:nvPicPr>
        <p:blipFill rotWithShape="1">
          <a:blip r:embed="rId3"/>
          <a:srcRect l="15641" r="1765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7963341"/>
      </p:ext>
    </p:extLst>
  </p:cSld>
  <p:clrMapOvr>
    <a:masterClrMapping/>
  </p:clrMapOvr>
</p:sld>
</file>

<file path=ppt/theme/theme1.xml><?xml version="1.0" encoding="utf-8"?>
<a:theme xmlns:a="http://schemas.openxmlformats.org/drawingml/2006/main" name="SketchyVTI">
  <a:themeElements>
    <a:clrScheme name="AnalogousFromLightSeedLeftStep">
      <a:dk1>
        <a:srgbClr val="000000"/>
      </a:dk1>
      <a:lt1>
        <a:srgbClr val="FFFFFF"/>
      </a:lt1>
      <a:dk2>
        <a:srgbClr val="41242B"/>
      </a:dk2>
      <a:lt2>
        <a:srgbClr val="E2E4E8"/>
      </a:lt2>
      <a:accent1>
        <a:srgbClr val="D99428"/>
      </a:accent1>
      <a:accent2>
        <a:srgbClr val="EB6C4E"/>
      </a:accent2>
      <a:accent3>
        <a:srgbClr val="EE6E8A"/>
      </a:accent3>
      <a:accent4>
        <a:srgbClr val="EB4EB2"/>
      </a:accent4>
      <a:accent5>
        <a:srgbClr val="E76EEE"/>
      </a:accent5>
      <a:accent6>
        <a:srgbClr val="A14EEB"/>
      </a:accent6>
      <a:hlink>
        <a:srgbClr val="6682AD"/>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1234</Words>
  <Application>Microsoft Office PowerPoint</Application>
  <PresentationFormat>Widescreen</PresentationFormat>
  <Paragraphs>154</Paragraphs>
  <Slides>28</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Modern Love</vt:lpstr>
      <vt:lpstr>The Hand</vt:lpstr>
      <vt:lpstr>SketchyVTI</vt:lpstr>
      <vt:lpstr>Medical Assistant Program</vt:lpstr>
      <vt:lpstr>Table of Contents</vt:lpstr>
      <vt:lpstr>Meet the Instructors</vt:lpstr>
      <vt:lpstr>Meet Your Instructors!</vt:lpstr>
      <vt:lpstr>PowerPoint Presentation</vt:lpstr>
      <vt:lpstr>PowerPoint Presentation</vt:lpstr>
      <vt:lpstr>PowerPoint Presentation</vt:lpstr>
      <vt:lpstr>PowerPoint Presentation</vt:lpstr>
      <vt:lpstr>What is a Medical Assistant?</vt:lpstr>
      <vt:lpstr>Program Description and Overview</vt:lpstr>
      <vt:lpstr>Program Overview:</vt:lpstr>
      <vt:lpstr>Courses</vt:lpstr>
      <vt:lpstr>What is a Hybrid Program</vt:lpstr>
      <vt:lpstr>Clinical Skills</vt:lpstr>
      <vt:lpstr>What is I-BEST?</vt:lpstr>
      <vt:lpstr>Practicum</vt:lpstr>
      <vt:lpstr>MA License and Exam</vt:lpstr>
      <vt:lpstr>Statistics </vt:lpstr>
      <vt:lpstr>Program Requirements</vt:lpstr>
      <vt:lpstr>Program Entry Requirements</vt:lpstr>
      <vt:lpstr>Program Requirements</vt:lpstr>
      <vt:lpstr>Program Requirements</vt:lpstr>
      <vt:lpstr>Program Requirements</vt:lpstr>
      <vt:lpstr>Dress Code</vt:lpstr>
      <vt:lpstr>Program Overview:  ONLINE LEARNING  WITH CANVAS</vt:lpstr>
      <vt:lpstr>Required Textbooks and Subscription</vt:lpstr>
      <vt:lpstr>Required Materials</vt:lpstr>
      <vt:lpstr>How To Be Successful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Assistant Hybrid Program</dc:title>
  <dc:creator>Priscilla Manickam-Seng</dc:creator>
  <cp:lastModifiedBy>Stephen, Matt</cp:lastModifiedBy>
  <cp:revision>109</cp:revision>
  <dcterms:created xsi:type="dcterms:W3CDTF">2022-09-06T20:16:35Z</dcterms:created>
  <dcterms:modified xsi:type="dcterms:W3CDTF">2022-12-07T22:11:09Z</dcterms:modified>
</cp:coreProperties>
</file>